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handoutMasterIdLst>
    <p:handoutMasterId r:id="rId39"/>
  </p:handoutMasterIdLst>
  <p:sldIdLst>
    <p:sldId id="270" r:id="rId2"/>
    <p:sldId id="271" r:id="rId3"/>
    <p:sldId id="259" r:id="rId4"/>
    <p:sldId id="263" r:id="rId5"/>
    <p:sldId id="262" r:id="rId6"/>
    <p:sldId id="421" r:id="rId7"/>
    <p:sldId id="286" r:id="rId8"/>
    <p:sldId id="287" r:id="rId9"/>
    <p:sldId id="352" r:id="rId10"/>
    <p:sldId id="422" r:id="rId11"/>
    <p:sldId id="423" r:id="rId12"/>
    <p:sldId id="446" r:id="rId13"/>
    <p:sldId id="424" r:id="rId14"/>
    <p:sldId id="425" r:id="rId15"/>
    <p:sldId id="426" r:id="rId16"/>
    <p:sldId id="427" r:id="rId17"/>
    <p:sldId id="428" r:id="rId18"/>
    <p:sldId id="429" r:id="rId19"/>
    <p:sldId id="430" r:id="rId20"/>
    <p:sldId id="432" r:id="rId21"/>
    <p:sldId id="433" r:id="rId22"/>
    <p:sldId id="434" r:id="rId23"/>
    <p:sldId id="288" r:id="rId24"/>
    <p:sldId id="289" r:id="rId25"/>
    <p:sldId id="435" r:id="rId26"/>
    <p:sldId id="436" r:id="rId27"/>
    <p:sldId id="438" r:id="rId28"/>
    <p:sldId id="447" r:id="rId29"/>
    <p:sldId id="394" r:id="rId30"/>
    <p:sldId id="383" r:id="rId31"/>
    <p:sldId id="439" r:id="rId32"/>
    <p:sldId id="440" r:id="rId33"/>
    <p:sldId id="445" r:id="rId34"/>
    <p:sldId id="443" r:id="rId35"/>
    <p:sldId id="444" r:id="rId36"/>
    <p:sldId id="258" r:id="rId3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412" autoAdjust="0"/>
    <p:restoredTop sz="52477" autoAdjust="0"/>
  </p:normalViewPr>
  <p:slideViewPr>
    <p:cSldViewPr snapToGrid="0" snapToObjects="1" showGuides="1">
      <p:cViewPr varScale="1">
        <p:scale>
          <a:sx n="76" d="100"/>
          <a:sy n="76" d="100"/>
        </p:scale>
        <p:origin x="2744" y="17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DF6B2F8-E390-BD4F-9ACD-789C35D23CE3}" type="datetimeFigureOut">
              <a:rPr lang="en-US" smtClean="0"/>
              <a:t>7/16/20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D0A0C1-BF67-B440-B7AD-B68AAB032928}" type="slidenum">
              <a:rPr lang="en-US" smtClean="0"/>
              <a:t>‹#›</a:t>
            </a:fld>
            <a:endParaRPr lang="en-US"/>
          </a:p>
        </p:txBody>
      </p:sp>
    </p:spTree>
    <p:extLst>
      <p:ext uri="{BB962C8B-B14F-4D97-AF65-F5344CB8AC3E}">
        <p14:creationId xmlns:p14="http://schemas.microsoft.com/office/powerpoint/2010/main" val="522004181"/>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3.jpg>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9FF8F81-D7B9-424E-B993-6D09B3871A4E}" type="datetimeFigureOut">
              <a:rPr lang="en-US" smtClean="0"/>
              <a:t>7/16/20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B3067B3-3AE6-DD4A-9E3D-C999AB3971A1}" type="slidenum">
              <a:rPr lang="en-US" smtClean="0"/>
              <a:t>‹#›</a:t>
            </a:fld>
            <a:endParaRPr lang="en-US"/>
          </a:p>
        </p:txBody>
      </p:sp>
    </p:spTree>
    <p:extLst>
      <p:ext uri="{BB962C8B-B14F-4D97-AF65-F5344CB8AC3E}">
        <p14:creationId xmlns:p14="http://schemas.microsoft.com/office/powerpoint/2010/main" val="86950464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github.com/mdn/learning-area/blob/master/javascript/building-blocks/allowance-updater.html"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developer.mozilla.org/en-US/Learn/JavaScript/First_steps/Math#Comparison_operator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1</a:t>
            </a:fld>
            <a:endParaRPr lang="en-US"/>
          </a:p>
        </p:txBody>
      </p:sp>
    </p:spTree>
    <p:extLst>
      <p:ext uri="{BB962C8B-B14F-4D97-AF65-F5344CB8AC3E}">
        <p14:creationId xmlns:p14="http://schemas.microsoft.com/office/powerpoint/2010/main" val="35703272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33333"/>
                </a:solidFill>
                <a:effectLst/>
                <a:latin typeface="Arial" panose="020B0604020202020204" pitchFamily="34" charset="0"/>
              </a:rPr>
              <a:t>As a final point, you may sometimes see if...else statements written without the curly braces, in the following shorthand style:</a:t>
            </a:r>
          </a:p>
          <a:p>
            <a:pPr algn="l"/>
            <a:r>
              <a:rPr lang="en-US" dirty="0"/>
              <a:t>if (condition) code to run if condition is true else run some other code </a:t>
            </a:r>
            <a:r>
              <a:rPr lang="en-US" dirty="0" err="1"/>
              <a:t>instead</a:t>
            </a:r>
            <a:r>
              <a:rPr lang="en-US" b="0" i="0" dirty="0" err="1">
                <a:solidFill>
                  <a:srgbClr val="333333"/>
                </a:solidFill>
                <a:effectLst/>
                <a:latin typeface="Arial" panose="020B0604020202020204" pitchFamily="34" charset="0"/>
              </a:rPr>
              <a:t>This</a:t>
            </a:r>
            <a:r>
              <a:rPr lang="en-US" b="0" i="0" dirty="0">
                <a:solidFill>
                  <a:srgbClr val="333333"/>
                </a:solidFill>
                <a:effectLst/>
                <a:latin typeface="Arial" panose="020B0604020202020204" pitchFamily="34" charset="0"/>
              </a:rPr>
              <a:t> is perfectly valid code, but using it is not recommended — it is much easier to read the code and work out what is going on if you use the curly braces to delimit the blocks of code, and use multiple lines and indentation.</a:t>
            </a:r>
          </a:p>
          <a:p>
            <a:pPr algn="l"/>
            <a:br>
              <a:rPr lang="en-US" b="0" i="0" dirty="0">
                <a:solidFill>
                  <a:srgbClr val="FFFFFF"/>
                </a:solidFill>
                <a:effectLst/>
                <a:latin typeface="x-locale-heading-primary"/>
              </a:rPr>
            </a:br>
            <a:endParaRPr lang="en-US" b="0" i="0" dirty="0">
              <a:solidFill>
                <a:srgbClr val="FFFFFF"/>
              </a:solidFill>
              <a:effectLst/>
              <a:latin typeface="x-locale-heading-primary"/>
            </a:endParaRPr>
          </a:p>
          <a:p>
            <a:pPr algn="l"/>
            <a:r>
              <a:rPr lang="en-US" b="0" i="0" dirty="0">
                <a:solidFill>
                  <a:srgbClr val="333333"/>
                </a:solidFill>
                <a:effectLst/>
                <a:latin typeface="Arial" panose="020B0604020202020204" pitchFamily="34" charset="0"/>
              </a:rPr>
              <a:t>Example 1:</a:t>
            </a:r>
          </a:p>
          <a:p>
            <a:pPr algn="l"/>
            <a:r>
              <a:rPr lang="en-US" b="0" i="0" dirty="0">
                <a:solidFill>
                  <a:srgbClr val="333333"/>
                </a:solidFill>
                <a:effectLst/>
                <a:latin typeface="Arial" panose="020B0604020202020204" pitchFamily="34" charset="0"/>
              </a:rPr>
              <a:t>To understand this syntax better, let's consider a real example. Imagine a child being asked for help with a chore by their mother or father. The parent might say "Hey sweetheart! If you help me by going and doing the shopping, I'll give you some extra allowance so you can afford that toy you wanted." In JavaScript, we could represent this like so:</a:t>
            </a:r>
          </a:p>
          <a:p>
            <a:pPr algn="l"/>
            <a:r>
              <a:rPr lang="en-US" dirty="0">
                <a:solidFill>
                  <a:srgbClr val="0077AA"/>
                </a:solidFill>
                <a:effectLst/>
              </a:rPr>
              <a:t>let</a:t>
            </a:r>
            <a:r>
              <a:rPr lang="en-US" dirty="0"/>
              <a:t> </a:t>
            </a:r>
            <a:r>
              <a:rPr lang="en-US" dirty="0" err="1"/>
              <a:t>shoppingDone</a:t>
            </a:r>
            <a:r>
              <a:rPr lang="en-US" dirty="0"/>
              <a:t> </a:t>
            </a:r>
            <a:r>
              <a:rPr lang="en-US" dirty="0">
                <a:solidFill>
                  <a:srgbClr val="9A6E3A"/>
                </a:solidFill>
                <a:effectLst/>
              </a:rPr>
              <a:t>=</a:t>
            </a:r>
            <a:r>
              <a:rPr lang="en-US" dirty="0"/>
              <a:t> </a:t>
            </a:r>
            <a:r>
              <a:rPr lang="en-US" dirty="0">
                <a:solidFill>
                  <a:srgbClr val="990055"/>
                </a:solidFill>
                <a:effectLst/>
              </a:rPr>
              <a:t>false</a:t>
            </a:r>
            <a:r>
              <a:rPr lang="en-US" dirty="0">
                <a:solidFill>
                  <a:srgbClr val="999999"/>
                </a:solidFill>
                <a:effectLst/>
              </a:rPr>
              <a:t>;</a:t>
            </a:r>
            <a:r>
              <a:rPr lang="en-US" dirty="0"/>
              <a:t> </a:t>
            </a:r>
            <a:r>
              <a:rPr lang="en-US" dirty="0">
                <a:solidFill>
                  <a:srgbClr val="0077AA"/>
                </a:solidFill>
                <a:effectLst/>
              </a:rPr>
              <a:t>if</a:t>
            </a:r>
            <a:r>
              <a:rPr lang="en-US" dirty="0"/>
              <a:t> </a:t>
            </a:r>
            <a:r>
              <a:rPr lang="en-US" dirty="0">
                <a:solidFill>
                  <a:srgbClr val="999999"/>
                </a:solidFill>
                <a:effectLst/>
              </a:rPr>
              <a:t>(</a:t>
            </a:r>
            <a:r>
              <a:rPr lang="en-US" dirty="0" err="1"/>
              <a:t>shoppingDone</a:t>
            </a:r>
            <a:r>
              <a:rPr lang="en-US" dirty="0"/>
              <a:t> </a:t>
            </a:r>
            <a:r>
              <a:rPr lang="en-US" dirty="0">
                <a:solidFill>
                  <a:srgbClr val="9A6E3A"/>
                </a:solidFill>
                <a:effectLst/>
              </a:rPr>
              <a:t>===</a:t>
            </a:r>
            <a:r>
              <a:rPr lang="en-US" dirty="0"/>
              <a:t> </a:t>
            </a:r>
            <a:r>
              <a:rPr lang="en-US" dirty="0">
                <a:solidFill>
                  <a:srgbClr val="990055"/>
                </a:solidFill>
                <a:effectLst/>
              </a:rPr>
              <a:t>true</a:t>
            </a:r>
            <a:r>
              <a:rPr lang="en-US" dirty="0">
                <a:solidFill>
                  <a:srgbClr val="999999"/>
                </a:solidFill>
                <a:effectLst/>
              </a:rPr>
              <a:t>)</a:t>
            </a:r>
            <a:r>
              <a:rPr lang="en-US" dirty="0"/>
              <a:t> </a:t>
            </a:r>
            <a:r>
              <a:rPr lang="en-US" dirty="0">
                <a:solidFill>
                  <a:srgbClr val="999999"/>
                </a:solidFill>
                <a:effectLst/>
              </a:rPr>
              <a:t>{</a:t>
            </a:r>
            <a:r>
              <a:rPr lang="en-US" dirty="0"/>
              <a:t> </a:t>
            </a:r>
            <a:r>
              <a:rPr lang="en-US" dirty="0">
                <a:solidFill>
                  <a:srgbClr val="0077AA"/>
                </a:solidFill>
                <a:effectLst/>
              </a:rPr>
              <a:t>let</a:t>
            </a:r>
            <a:r>
              <a:rPr lang="en-US" dirty="0"/>
              <a:t> </a:t>
            </a:r>
            <a:r>
              <a:rPr lang="en-US" dirty="0" err="1"/>
              <a:t>childsAllowance</a:t>
            </a:r>
            <a:r>
              <a:rPr lang="en-US" dirty="0"/>
              <a:t> </a:t>
            </a:r>
            <a:r>
              <a:rPr lang="en-US" dirty="0">
                <a:solidFill>
                  <a:srgbClr val="9A6E3A"/>
                </a:solidFill>
                <a:effectLst/>
              </a:rPr>
              <a:t>=</a:t>
            </a:r>
            <a:r>
              <a:rPr lang="en-US" dirty="0"/>
              <a:t> </a:t>
            </a:r>
            <a:r>
              <a:rPr lang="en-US" dirty="0">
                <a:solidFill>
                  <a:srgbClr val="990055"/>
                </a:solidFill>
                <a:effectLst/>
              </a:rPr>
              <a:t>10</a:t>
            </a:r>
            <a:r>
              <a:rPr lang="en-US" dirty="0">
                <a:solidFill>
                  <a:srgbClr val="999999"/>
                </a:solidFill>
                <a:effectLst/>
              </a:rPr>
              <a:t>;</a:t>
            </a:r>
            <a:r>
              <a:rPr lang="en-US" dirty="0"/>
              <a:t> </a:t>
            </a:r>
            <a:r>
              <a:rPr lang="en-US" dirty="0">
                <a:solidFill>
                  <a:srgbClr val="999999"/>
                </a:solidFill>
                <a:effectLst/>
              </a:rPr>
              <a:t>}</a:t>
            </a:r>
            <a:r>
              <a:rPr lang="en-US" dirty="0"/>
              <a:t> </a:t>
            </a:r>
            <a:r>
              <a:rPr lang="en-US" dirty="0">
                <a:solidFill>
                  <a:srgbClr val="0077AA"/>
                </a:solidFill>
                <a:effectLst/>
              </a:rPr>
              <a:t>else</a:t>
            </a:r>
            <a:r>
              <a:rPr lang="en-US" dirty="0"/>
              <a:t> </a:t>
            </a:r>
            <a:r>
              <a:rPr lang="en-US" dirty="0">
                <a:solidFill>
                  <a:srgbClr val="999999"/>
                </a:solidFill>
                <a:effectLst/>
              </a:rPr>
              <a:t>{</a:t>
            </a:r>
            <a:r>
              <a:rPr lang="en-US" dirty="0"/>
              <a:t> </a:t>
            </a:r>
            <a:r>
              <a:rPr lang="en-US" dirty="0">
                <a:solidFill>
                  <a:srgbClr val="0077AA"/>
                </a:solidFill>
                <a:effectLst/>
              </a:rPr>
              <a:t>let</a:t>
            </a:r>
            <a:r>
              <a:rPr lang="en-US" dirty="0"/>
              <a:t> </a:t>
            </a:r>
            <a:r>
              <a:rPr lang="en-US" dirty="0" err="1"/>
              <a:t>childsAllowance</a:t>
            </a:r>
            <a:r>
              <a:rPr lang="en-US" dirty="0"/>
              <a:t> </a:t>
            </a:r>
            <a:r>
              <a:rPr lang="en-US" dirty="0">
                <a:solidFill>
                  <a:srgbClr val="9A6E3A"/>
                </a:solidFill>
                <a:effectLst/>
              </a:rPr>
              <a:t>=</a:t>
            </a:r>
            <a:r>
              <a:rPr lang="en-US" dirty="0"/>
              <a:t> </a:t>
            </a:r>
            <a:r>
              <a:rPr lang="en-US" dirty="0">
                <a:solidFill>
                  <a:srgbClr val="990055"/>
                </a:solidFill>
                <a:effectLst/>
              </a:rPr>
              <a:t>5</a:t>
            </a:r>
            <a:r>
              <a:rPr lang="en-US" dirty="0">
                <a:solidFill>
                  <a:srgbClr val="999999"/>
                </a:solidFill>
                <a:effectLst/>
              </a:rPr>
              <a:t>;</a:t>
            </a:r>
            <a:r>
              <a:rPr lang="en-US" dirty="0"/>
              <a:t> </a:t>
            </a:r>
            <a:r>
              <a:rPr lang="en-US" dirty="0">
                <a:solidFill>
                  <a:srgbClr val="999999"/>
                </a:solidFill>
                <a:effectLst/>
              </a:rPr>
              <a:t>}</a:t>
            </a:r>
            <a:r>
              <a:rPr lang="en-US" b="0" i="0" dirty="0">
                <a:solidFill>
                  <a:srgbClr val="333333"/>
                </a:solidFill>
                <a:effectLst/>
                <a:latin typeface="Arial" panose="020B0604020202020204" pitchFamily="34" charset="0"/>
              </a:rPr>
              <a:t>This code as shown always results in the </a:t>
            </a:r>
            <a:r>
              <a:rPr lang="en-US" b="0" i="0" dirty="0" err="1">
                <a:solidFill>
                  <a:srgbClr val="333333"/>
                </a:solidFill>
                <a:effectLst/>
                <a:latin typeface="Arial" panose="020B0604020202020204" pitchFamily="34" charset="0"/>
              </a:rPr>
              <a:t>shoppingDone</a:t>
            </a:r>
            <a:r>
              <a:rPr lang="en-US" b="0" i="0" dirty="0">
                <a:solidFill>
                  <a:srgbClr val="333333"/>
                </a:solidFill>
                <a:effectLst/>
                <a:latin typeface="Arial" panose="020B0604020202020204" pitchFamily="34" charset="0"/>
              </a:rPr>
              <a:t> variable returning false, meaning disappointment for our poor child. It'd be up to us to provide a mechanism for the parent to set the </a:t>
            </a:r>
            <a:r>
              <a:rPr lang="en-US" b="0" i="0" dirty="0" err="1">
                <a:solidFill>
                  <a:srgbClr val="333333"/>
                </a:solidFill>
                <a:effectLst/>
                <a:latin typeface="Arial" panose="020B0604020202020204" pitchFamily="34" charset="0"/>
              </a:rPr>
              <a:t>shoppingDone</a:t>
            </a:r>
            <a:r>
              <a:rPr lang="en-US" b="0" i="0" dirty="0">
                <a:solidFill>
                  <a:srgbClr val="333333"/>
                </a:solidFill>
                <a:effectLst/>
                <a:latin typeface="Arial" panose="020B0604020202020204" pitchFamily="34" charset="0"/>
              </a:rPr>
              <a:t> variable to true if the child did the shopping.</a:t>
            </a:r>
          </a:p>
          <a:p>
            <a:pPr algn="l"/>
            <a:endParaRPr lang="en-US" b="0" i="0" dirty="0">
              <a:solidFill>
                <a:srgbClr val="333333"/>
              </a:solidFill>
              <a:effectLst/>
              <a:latin typeface="Arial" panose="020B0604020202020204" pitchFamily="34" charset="0"/>
            </a:endParaRPr>
          </a:p>
          <a:p>
            <a:pPr algn="l"/>
            <a:endParaRPr lang="en-US" b="0" i="0" dirty="0">
              <a:solidFill>
                <a:srgbClr val="333333"/>
              </a:solidFill>
              <a:effectLst/>
              <a:latin typeface="Arial" panose="020B0604020202020204" pitchFamily="34" charset="0"/>
            </a:endParaRPr>
          </a:p>
          <a:p>
            <a:pPr algn="l"/>
            <a:r>
              <a:rPr lang="en-US" dirty="0">
                <a:hlinkClick r:id="rId3"/>
              </a:rPr>
              <a:t>https://github.com/mdn/learning-area/blob/master/javascript/building-blocks/allowance-updater.html</a:t>
            </a:r>
            <a:endParaRPr lang="en-US" dirty="0"/>
          </a:p>
          <a:p>
            <a:pPr algn="l"/>
            <a:endParaRPr lang="en-US" dirty="0"/>
          </a:p>
          <a:p>
            <a:pPr algn="l"/>
            <a:endParaRPr lang="en-US" dirty="0"/>
          </a:p>
          <a:p>
            <a:pPr algn="l"/>
            <a:r>
              <a:rPr lang="en-US" dirty="0"/>
              <a:t>Example 2:</a:t>
            </a:r>
          </a:p>
          <a:p>
            <a:pPr algn="l"/>
            <a:r>
              <a:rPr lang="en-US" dirty="0"/>
              <a:t>https://</a:t>
            </a:r>
            <a:r>
              <a:rPr lang="en-US" dirty="0" err="1"/>
              <a:t>github.com</a:t>
            </a:r>
            <a:r>
              <a:rPr lang="en-US" dirty="0"/>
              <a:t>/</a:t>
            </a:r>
            <a:r>
              <a:rPr lang="en-US" dirty="0" err="1"/>
              <a:t>mdn</a:t>
            </a:r>
            <a:r>
              <a:rPr lang="en-US" dirty="0"/>
              <a:t>/learning-area/blob/master/</a:t>
            </a:r>
            <a:r>
              <a:rPr lang="en-US" dirty="0" err="1"/>
              <a:t>javascript</a:t>
            </a:r>
            <a:r>
              <a:rPr lang="en-US" dirty="0"/>
              <a:t>/building-blocks/simple-else-</a:t>
            </a:r>
            <a:r>
              <a:rPr lang="en-US" dirty="0" err="1"/>
              <a:t>if.html</a:t>
            </a:r>
            <a:endParaRPr lang="en-US" dirty="0"/>
          </a:p>
          <a:p>
            <a:pPr algn="l"/>
            <a:endParaRPr lang="en-US" dirty="0"/>
          </a:p>
          <a:p>
            <a:pPr algn="l"/>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11</a:t>
            </a:fld>
            <a:endParaRPr lang="en-US"/>
          </a:p>
        </p:txBody>
      </p:sp>
    </p:spTree>
    <p:extLst>
      <p:ext uri="{BB962C8B-B14F-4D97-AF65-F5344CB8AC3E}">
        <p14:creationId xmlns:p14="http://schemas.microsoft.com/office/powerpoint/2010/main" val="1239054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33333"/>
                </a:solidFill>
                <a:effectLst/>
                <a:latin typeface="Arial" panose="020B0604020202020204" pitchFamily="34" charset="0"/>
              </a:rPr>
              <a:t>Example 1: (Check Unit 7 – Example 1)</a:t>
            </a:r>
            <a:endParaRPr lang="en-US" dirty="0"/>
          </a:p>
          <a:p>
            <a:pPr algn="l"/>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12</a:t>
            </a:fld>
            <a:endParaRPr lang="en-US"/>
          </a:p>
        </p:txBody>
      </p:sp>
    </p:spTree>
    <p:extLst>
      <p:ext uri="{BB962C8B-B14F-4D97-AF65-F5344CB8AC3E}">
        <p14:creationId xmlns:p14="http://schemas.microsoft.com/office/powerpoint/2010/main" val="24341558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Example 2 (Check Unit 7 – Example 2)</a:t>
            </a:r>
          </a:p>
          <a:p>
            <a:pPr algn="l"/>
            <a:endParaRPr lang="en-US" dirty="0"/>
          </a:p>
          <a:p>
            <a:pPr algn="l"/>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13</a:t>
            </a:fld>
            <a:endParaRPr lang="en-US"/>
          </a:p>
        </p:txBody>
      </p:sp>
    </p:spTree>
    <p:extLst>
      <p:ext uri="{BB962C8B-B14F-4D97-AF65-F5344CB8AC3E}">
        <p14:creationId xmlns:p14="http://schemas.microsoft.com/office/powerpoint/2010/main" val="503244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14</a:t>
            </a:fld>
            <a:endParaRPr lang="en-US"/>
          </a:p>
        </p:txBody>
      </p:sp>
    </p:spTree>
    <p:extLst>
      <p:ext uri="{BB962C8B-B14F-4D97-AF65-F5344CB8AC3E}">
        <p14:creationId xmlns:p14="http://schemas.microsoft.com/office/powerpoint/2010/main" val="36416072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solidFill>
                  <a:srgbClr val="333333"/>
                </a:solidFill>
              </a:rPr>
              <a:t>For example, we could update our weather forecast application to show a further set of choices depending on what the temperature is:</a:t>
            </a:r>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15</a:t>
            </a:fld>
            <a:endParaRPr lang="en-US"/>
          </a:p>
        </p:txBody>
      </p:sp>
    </p:spTree>
    <p:extLst>
      <p:ext uri="{BB962C8B-B14F-4D97-AF65-F5344CB8AC3E}">
        <p14:creationId xmlns:p14="http://schemas.microsoft.com/office/powerpoint/2010/main" val="10457852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rgbClr val="333333"/>
                </a:solidFill>
              </a:rPr>
              <a:t>&amp;&amp; — AND; allows you to chain together two or more expressions so that all of them have to individually evaluate to true for the whole expression to return true.</a:t>
            </a:r>
          </a:p>
          <a:p>
            <a:pPr algn="l"/>
            <a:endParaRPr lang="en-US" b="0" i="0" dirty="0">
              <a:solidFill>
                <a:srgbClr val="333333"/>
              </a:solidFill>
              <a:effectLst/>
              <a:latin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rgbClr val="333333"/>
                </a:solidFill>
              </a:rPr>
              <a:t>|| — OR; allows you to chain together two or more expressions so that one or more of them have to individually evaluate to true for the whole expression to return true.</a:t>
            </a:r>
          </a:p>
          <a:p>
            <a:pPr algn="l"/>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16</a:t>
            </a:fld>
            <a:endParaRPr lang="en-US"/>
          </a:p>
        </p:txBody>
      </p:sp>
    </p:spTree>
    <p:extLst>
      <p:ext uri="{BB962C8B-B14F-4D97-AF65-F5344CB8AC3E}">
        <p14:creationId xmlns:p14="http://schemas.microsoft.com/office/powerpoint/2010/main" val="3074317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for example, the first code block will only be run if choice === 'sunny' </a:t>
            </a:r>
            <a:r>
              <a:rPr lang="en-US" sz="1200" b="0" i="1" kern="1200" dirty="0">
                <a:solidFill>
                  <a:schemeClr val="tx1"/>
                </a:solidFill>
                <a:effectLst/>
                <a:latin typeface="+mn-lt"/>
                <a:ea typeface="+mn-ea"/>
                <a:cs typeface="+mn-cs"/>
              </a:rPr>
              <a:t>and</a:t>
            </a:r>
            <a:r>
              <a:rPr lang="en-US" sz="1200" b="0" i="0" kern="1200" dirty="0">
                <a:solidFill>
                  <a:schemeClr val="tx1"/>
                </a:solidFill>
                <a:effectLst/>
                <a:latin typeface="+mn-lt"/>
                <a:ea typeface="+mn-ea"/>
                <a:cs typeface="+mn-cs"/>
              </a:rPr>
              <a:t> temperature &lt;= 37 return true.</a:t>
            </a:r>
          </a:p>
          <a:p>
            <a:br>
              <a:rPr lang="en-US" dirty="0"/>
            </a:br>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17</a:t>
            </a:fld>
            <a:endParaRPr lang="en-US"/>
          </a:p>
        </p:txBody>
      </p:sp>
    </p:spTree>
    <p:extLst>
      <p:ext uri="{BB962C8B-B14F-4D97-AF65-F5344CB8AC3E}">
        <p14:creationId xmlns:p14="http://schemas.microsoft.com/office/powerpoint/2010/main" val="19558469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33333"/>
                </a:solidFill>
                <a:effectLst/>
                <a:latin typeface="Arial" panose="020B0604020202020204" pitchFamily="34" charset="0"/>
              </a:rPr>
              <a:t>The last type of logical operator, NOT, expressed by the ! operator, can be used to negate an expression. Let's combine it with OR in the above example:</a:t>
            </a:r>
          </a:p>
          <a:p>
            <a:br>
              <a:rPr lang="en-US" dirty="0"/>
            </a:br>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18</a:t>
            </a:fld>
            <a:endParaRPr lang="en-US"/>
          </a:p>
        </p:txBody>
      </p:sp>
    </p:spTree>
    <p:extLst>
      <p:ext uri="{BB962C8B-B14F-4D97-AF65-F5344CB8AC3E}">
        <p14:creationId xmlns:p14="http://schemas.microsoft.com/office/powerpoint/2010/main" val="42597144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 this snippet, if the OR statement returns true, the NOT operator will negate it so that the overall expression returns false.</a:t>
            </a:r>
          </a:p>
        </p:txBody>
      </p:sp>
      <p:sp>
        <p:nvSpPr>
          <p:cNvPr id="4" name="Slide Number Placeholder 3"/>
          <p:cNvSpPr>
            <a:spLocks noGrp="1"/>
          </p:cNvSpPr>
          <p:nvPr>
            <p:ph type="sldNum" sz="quarter" idx="5"/>
          </p:nvPr>
        </p:nvSpPr>
        <p:spPr/>
        <p:txBody>
          <a:bodyPr/>
          <a:lstStyle/>
          <a:p>
            <a:fld id="{2B3067B3-3AE6-DD4A-9E3D-C999AB3971A1}" type="slidenum">
              <a:rPr lang="en-US" smtClean="0"/>
              <a:t>19</a:t>
            </a:fld>
            <a:endParaRPr lang="en-US"/>
          </a:p>
        </p:txBody>
      </p:sp>
    </p:spTree>
    <p:extLst>
      <p:ext uri="{BB962C8B-B14F-4D97-AF65-F5344CB8AC3E}">
        <p14:creationId xmlns:p14="http://schemas.microsoft.com/office/powerpoint/2010/main" val="38155243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example executes the code inside only if both OR statements return true, meaning that the overall AND statement will return true</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20</a:t>
            </a:fld>
            <a:endParaRPr lang="en-US"/>
          </a:p>
        </p:txBody>
      </p:sp>
    </p:spTree>
    <p:extLst>
      <p:ext uri="{BB962C8B-B14F-4D97-AF65-F5344CB8AC3E}">
        <p14:creationId xmlns:p14="http://schemas.microsoft.com/office/powerpoint/2010/main" val="3550545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2</a:t>
            </a:fld>
            <a:endParaRPr lang="en-US"/>
          </a:p>
        </p:txBody>
      </p:sp>
    </p:spTree>
    <p:extLst>
      <p:ext uri="{BB962C8B-B14F-4D97-AF65-F5344CB8AC3E}">
        <p14:creationId xmlns:p14="http://schemas.microsoft.com/office/powerpoint/2010/main" val="3185320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A common mistake when using the logical OR operator in conditional statements is to try to state the variable whose value you are checking once, and then give a list of values it could be to return true, separated by || (OR) operators. </a:t>
            </a:r>
            <a:endParaRPr lang="en-US" b="0" i="0" dirty="0">
              <a:solidFill>
                <a:srgbClr val="333333"/>
              </a:solidFill>
              <a:effectLst/>
              <a:latin typeface="Arial" panose="020B0604020202020204" pitchFamily="34" charset="0"/>
            </a:endParaRPr>
          </a:p>
          <a:p>
            <a:pPr algn="l"/>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In this case the condition inside if(...)  will always evaluate to true since 7 (or any other non-zero value) always evaluates to true. </a:t>
            </a:r>
          </a:p>
          <a:p>
            <a:pPr algn="l"/>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This condition is actually saying "if x equals 5, or 7 is true — which it always is". This is logically not what we want! To make this work you've got to specify a complete test either side of each OR operator:</a:t>
            </a:r>
          </a:p>
        </p:txBody>
      </p:sp>
      <p:sp>
        <p:nvSpPr>
          <p:cNvPr id="4" name="Slide Number Placeholder 3"/>
          <p:cNvSpPr>
            <a:spLocks noGrp="1"/>
          </p:cNvSpPr>
          <p:nvPr>
            <p:ph type="sldNum" sz="quarter" idx="5"/>
          </p:nvPr>
        </p:nvSpPr>
        <p:spPr/>
        <p:txBody>
          <a:bodyPr/>
          <a:lstStyle/>
          <a:p>
            <a:fld id="{2B3067B3-3AE6-DD4A-9E3D-C999AB3971A1}" type="slidenum">
              <a:rPr lang="en-US" smtClean="0"/>
              <a:t>21</a:t>
            </a:fld>
            <a:endParaRPr lang="en-US"/>
          </a:p>
        </p:txBody>
      </p:sp>
    </p:spTree>
    <p:extLst>
      <p:ext uri="{BB962C8B-B14F-4D97-AF65-F5344CB8AC3E}">
        <p14:creationId xmlns:p14="http://schemas.microsoft.com/office/powerpoint/2010/main" val="31335124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22</a:t>
            </a:fld>
            <a:endParaRPr lang="en-US"/>
          </a:p>
        </p:txBody>
      </p:sp>
    </p:spTree>
    <p:extLst>
      <p:ext uri="{BB962C8B-B14F-4D97-AF65-F5344CB8AC3E}">
        <p14:creationId xmlns:p14="http://schemas.microsoft.com/office/powerpoint/2010/main" val="28698102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23</a:t>
            </a:fld>
            <a:endParaRPr lang="en-US"/>
          </a:p>
        </p:txBody>
      </p:sp>
    </p:spTree>
    <p:extLst>
      <p:ext uri="{BB962C8B-B14F-4D97-AF65-F5344CB8AC3E}">
        <p14:creationId xmlns:p14="http://schemas.microsoft.com/office/powerpoint/2010/main" val="24507594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Assignment operators</a:t>
            </a:r>
          </a:p>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24</a:t>
            </a:fld>
            <a:endParaRPr lang="en-US"/>
          </a:p>
        </p:txBody>
      </p:sp>
    </p:spTree>
    <p:extLst>
      <p:ext uri="{BB962C8B-B14F-4D97-AF65-F5344CB8AC3E}">
        <p14:creationId xmlns:p14="http://schemas.microsoft.com/office/powerpoint/2010/main" val="39853179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333333"/>
                </a:solidFill>
              </a:rPr>
              <a:t>They are mainly good for cases where you've got a couple of choices, and each one requires a reasonable amount of code to be run, and/or the conditions are complex (for example, multiple logical operators). </a:t>
            </a:r>
          </a:p>
          <a:p>
            <a:endParaRPr lang="en-US" dirty="0">
              <a:solidFill>
                <a:srgbClr val="333333"/>
              </a:solidFill>
            </a:endParaRPr>
          </a:p>
          <a:p>
            <a:r>
              <a:rPr lang="en-US" dirty="0">
                <a:solidFill>
                  <a:srgbClr val="333333"/>
                </a:solidFill>
              </a:rPr>
              <a:t>For cases where you just want to set a variable to a certain choice of value or print out a particular statement depending on a condition, the syntax can be a bit cumbersome, especially if you've got a large number of choices.</a:t>
            </a:r>
            <a:endParaRPr lang="en-US" dirty="0"/>
          </a:p>
          <a:p>
            <a:pPr algn="l"/>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25</a:t>
            </a:fld>
            <a:endParaRPr lang="en-US"/>
          </a:p>
        </p:txBody>
      </p:sp>
    </p:spTree>
    <p:extLst>
      <p:ext uri="{BB962C8B-B14F-4D97-AF65-F5344CB8AC3E}">
        <p14:creationId xmlns:p14="http://schemas.microsoft.com/office/powerpoint/2010/main" val="3398106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26</a:t>
            </a:fld>
            <a:endParaRPr lang="en-US"/>
          </a:p>
        </p:txBody>
      </p:sp>
    </p:spTree>
    <p:extLst>
      <p:ext uri="{BB962C8B-B14F-4D97-AF65-F5344CB8AC3E}">
        <p14:creationId xmlns:p14="http://schemas.microsoft.com/office/powerpoint/2010/main" val="28702538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33333"/>
                </a:solidFill>
                <a:effectLst/>
                <a:latin typeface="Arial" panose="020B0604020202020204" pitchFamily="34" charset="0"/>
              </a:rPr>
              <a:t>Here we've got:</a:t>
            </a:r>
          </a:p>
          <a:p>
            <a:pPr algn="l">
              <a:buFont typeface="+mj-lt"/>
              <a:buAutoNum type="arabicPeriod"/>
            </a:pPr>
            <a:r>
              <a:rPr lang="en-US" b="0" i="0" dirty="0">
                <a:solidFill>
                  <a:srgbClr val="333333"/>
                </a:solidFill>
                <a:effectLst/>
                <a:latin typeface="Arial" panose="020B0604020202020204" pitchFamily="34" charset="0"/>
              </a:rPr>
              <a:t>The keyword switch, followed by a set of parentheses.</a:t>
            </a:r>
          </a:p>
          <a:p>
            <a:pPr algn="l">
              <a:buFont typeface="+mj-lt"/>
              <a:buAutoNum type="arabicPeriod"/>
            </a:pPr>
            <a:r>
              <a:rPr lang="en-US" b="0" i="0" dirty="0">
                <a:solidFill>
                  <a:srgbClr val="333333"/>
                </a:solidFill>
                <a:effectLst/>
                <a:latin typeface="Arial" panose="020B0604020202020204" pitchFamily="34" charset="0"/>
              </a:rPr>
              <a:t>An expression or value inside the parentheses.</a:t>
            </a:r>
          </a:p>
          <a:p>
            <a:pPr algn="l">
              <a:buFont typeface="+mj-lt"/>
              <a:buAutoNum type="arabicPeriod"/>
            </a:pPr>
            <a:r>
              <a:rPr lang="en-US" b="0" i="0" dirty="0">
                <a:solidFill>
                  <a:srgbClr val="333333"/>
                </a:solidFill>
                <a:effectLst/>
                <a:latin typeface="Arial" panose="020B0604020202020204" pitchFamily="34" charset="0"/>
              </a:rPr>
              <a:t>The keyword case, followed by a choice that the expression/value could be, followed by a colon.</a:t>
            </a:r>
          </a:p>
          <a:p>
            <a:pPr algn="l">
              <a:buFont typeface="+mj-lt"/>
              <a:buAutoNum type="arabicPeriod"/>
            </a:pPr>
            <a:r>
              <a:rPr lang="en-US" b="0" i="0" dirty="0">
                <a:solidFill>
                  <a:srgbClr val="333333"/>
                </a:solidFill>
                <a:effectLst/>
                <a:latin typeface="Arial" panose="020B0604020202020204" pitchFamily="34" charset="0"/>
              </a:rPr>
              <a:t>Some code to run if the choice matches the expression.</a:t>
            </a:r>
          </a:p>
          <a:p>
            <a:pPr algn="l">
              <a:buFont typeface="+mj-lt"/>
              <a:buAutoNum type="arabicPeriod"/>
            </a:pPr>
            <a:r>
              <a:rPr lang="en-US" b="0" i="0" dirty="0">
                <a:solidFill>
                  <a:srgbClr val="333333"/>
                </a:solidFill>
                <a:effectLst/>
                <a:latin typeface="Arial" panose="020B0604020202020204" pitchFamily="34" charset="0"/>
              </a:rPr>
              <a:t>A break statement, followed by a semi-colon. If the previous choice matches the expression/value, the browser stops executing the code block here, and moves on to any code that appears below the switch statement.</a:t>
            </a:r>
          </a:p>
          <a:p>
            <a:pPr algn="l">
              <a:buFont typeface="+mj-lt"/>
              <a:buAutoNum type="arabicPeriod"/>
            </a:pPr>
            <a:r>
              <a:rPr lang="en-US" b="0" i="0" dirty="0">
                <a:solidFill>
                  <a:srgbClr val="333333"/>
                </a:solidFill>
                <a:effectLst/>
                <a:latin typeface="Arial" panose="020B0604020202020204" pitchFamily="34" charset="0"/>
              </a:rPr>
              <a:t>As many other cases (bullets 3–5) as you like.</a:t>
            </a:r>
          </a:p>
          <a:p>
            <a:pPr algn="l">
              <a:buFont typeface="+mj-lt"/>
              <a:buAutoNum type="arabicPeriod"/>
            </a:pPr>
            <a:r>
              <a:rPr lang="en-US" b="0" i="0" dirty="0">
                <a:solidFill>
                  <a:srgbClr val="333333"/>
                </a:solidFill>
                <a:effectLst/>
                <a:latin typeface="Arial" panose="020B0604020202020204" pitchFamily="34" charset="0"/>
              </a:rPr>
              <a:t>The keyword default, followed by exactly the same code pattern as one of the cases (bullets 3–5), except that default does not have a choice after it, and you don't need to break statement as there is nothing to run after this in the block anyway. This is the default option that runs if none of the choices match.</a:t>
            </a:r>
          </a:p>
          <a:p>
            <a:pPr algn="l"/>
            <a:br>
              <a:rPr lang="en-US" b="0" i="0" dirty="0">
                <a:solidFill>
                  <a:srgbClr val="333333"/>
                </a:solidFill>
                <a:effectLst/>
                <a:latin typeface="x-locale-heading-primary"/>
              </a:rPr>
            </a:br>
            <a:endParaRPr lang="en-US" b="0" i="0" dirty="0">
              <a:solidFill>
                <a:srgbClr val="333333"/>
              </a:solidFill>
              <a:effectLst/>
              <a:latin typeface="x-locale-heading-primary"/>
            </a:endParaRPr>
          </a:p>
          <a:p>
            <a:r>
              <a:rPr lang="en-US" sz="1200" b="1" i="0" kern="1200" dirty="0">
                <a:solidFill>
                  <a:schemeClr val="tx1"/>
                </a:solidFill>
                <a:effectLst/>
                <a:latin typeface="+mn-lt"/>
                <a:ea typeface="+mn-ea"/>
                <a:cs typeface="+mn-cs"/>
              </a:rPr>
              <a:t>Note</a:t>
            </a:r>
            <a:r>
              <a:rPr lang="en-US" sz="1200" b="0" i="0" kern="1200" dirty="0">
                <a:solidFill>
                  <a:schemeClr val="tx1"/>
                </a:solidFill>
                <a:effectLst/>
                <a:latin typeface="+mn-lt"/>
                <a:ea typeface="+mn-ea"/>
                <a:cs typeface="+mn-cs"/>
              </a:rPr>
              <a:t>: You don't have to include the default section — you can safely omit it if there is no chance that the expression could end up equaling an unknown value. If there is a chance of this, however, you need to include it to handle unknown cases.</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27</a:t>
            </a:fld>
            <a:endParaRPr lang="en-US"/>
          </a:p>
        </p:txBody>
      </p:sp>
    </p:spTree>
    <p:extLst>
      <p:ext uri="{BB962C8B-B14F-4D97-AF65-F5344CB8AC3E}">
        <p14:creationId xmlns:p14="http://schemas.microsoft.com/office/powerpoint/2010/main" val="12408484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28</a:t>
            </a:fld>
            <a:endParaRPr lang="en-US"/>
          </a:p>
        </p:txBody>
      </p:sp>
    </p:spTree>
    <p:extLst>
      <p:ext uri="{BB962C8B-B14F-4D97-AF65-F5344CB8AC3E}">
        <p14:creationId xmlns:p14="http://schemas.microsoft.com/office/powerpoint/2010/main" val="41032452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Change the Example 2 to use switch</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Check Unit 7 – Practice 1</a:t>
            </a:r>
          </a:p>
        </p:txBody>
      </p:sp>
      <p:sp>
        <p:nvSpPr>
          <p:cNvPr id="4" name="Slide Number Placeholder 3"/>
          <p:cNvSpPr>
            <a:spLocks noGrp="1"/>
          </p:cNvSpPr>
          <p:nvPr>
            <p:ph type="sldNum" sz="quarter" idx="5"/>
          </p:nvPr>
        </p:nvSpPr>
        <p:spPr/>
        <p:txBody>
          <a:bodyPr/>
          <a:lstStyle/>
          <a:p>
            <a:fld id="{2B3067B3-3AE6-DD4A-9E3D-C999AB3971A1}" type="slidenum">
              <a:rPr lang="en-US" smtClean="0"/>
              <a:t>29</a:t>
            </a:fld>
            <a:endParaRPr lang="en-US"/>
          </a:p>
        </p:txBody>
      </p:sp>
    </p:spTree>
    <p:extLst>
      <p:ext uri="{BB962C8B-B14F-4D97-AF65-F5344CB8AC3E}">
        <p14:creationId xmlns:p14="http://schemas.microsoft.com/office/powerpoint/2010/main" val="6536285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30</a:t>
            </a:fld>
            <a:endParaRPr lang="en-US"/>
          </a:p>
        </p:txBody>
      </p:sp>
    </p:spTree>
    <p:extLst>
      <p:ext uri="{BB962C8B-B14F-4D97-AF65-F5344CB8AC3E}">
        <p14:creationId xmlns:p14="http://schemas.microsoft.com/office/powerpoint/2010/main" val="25734228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3</a:t>
            </a:fld>
            <a:endParaRPr lang="en-US"/>
          </a:p>
        </p:txBody>
      </p:sp>
    </p:spTree>
    <p:extLst>
      <p:ext uri="{BB962C8B-B14F-4D97-AF65-F5344CB8AC3E}">
        <p14:creationId xmlns:p14="http://schemas.microsoft.com/office/powerpoint/2010/main" val="5844445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Assignment operators</a:t>
            </a:r>
          </a:p>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31</a:t>
            </a:fld>
            <a:endParaRPr lang="en-US"/>
          </a:p>
        </p:txBody>
      </p:sp>
    </p:spTree>
    <p:extLst>
      <p:ext uri="{BB962C8B-B14F-4D97-AF65-F5344CB8AC3E}">
        <p14:creationId xmlns:p14="http://schemas.microsoft.com/office/powerpoint/2010/main" val="15856066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rgbClr val="333333"/>
                </a:solidFill>
              </a:rPr>
              <a:t>— this can be useful in some situations, and can take up a lot less code than an if...else block if you simply have two choices that are chosen between via a true/false condition. </a:t>
            </a:r>
          </a:p>
          <a:p>
            <a:pPr algn="l"/>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32</a:t>
            </a:fld>
            <a:endParaRPr lang="en-US"/>
          </a:p>
        </p:txBody>
      </p:sp>
    </p:spTree>
    <p:extLst>
      <p:ext uri="{BB962C8B-B14F-4D97-AF65-F5344CB8AC3E}">
        <p14:creationId xmlns:p14="http://schemas.microsoft.com/office/powerpoint/2010/main" val="42126369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33333"/>
                </a:solidFill>
                <a:effectLst/>
                <a:latin typeface="Arial" panose="020B0604020202020204" pitchFamily="34" charset="0"/>
              </a:rPr>
              <a:t>Or toggle complete </a:t>
            </a:r>
            <a:r>
              <a:rPr lang="en-US" b="0" i="0" dirty="0" err="1">
                <a:solidFill>
                  <a:srgbClr val="333333"/>
                </a:solidFill>
                <a:effectLst/>
                <a:latin typeface="Arial" panose="020B0604020202020204" pitchFamily="34" charset="0"/>
              </a:rPr>
              <a:t>todo</a:t>
            </a:r>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33</a:t>
            </a:fld>
            <a:endParaRPr lang="en-US"/>
          </a:p>
        </p:txBody>
      </p:sp>
    </p:spTree>
    <p:extLst>
      <p:ext uri="{BB962C8B-B14F-4D97-AF65-F5344CB8AC3E}">
        <p14:creationId xmlns:p14="http://schemas.microsoft.com/office/powerpoint/2010/main" val="3424496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r>
              <a:rPr lang="en-US" b="0" i="0" dirty="0">
                <a:solidFill>
                  <a:srgbClr val="333333"/>
                </a:solidFill>
                <a:effectLst/>
                <a:latin typeface="x-locale-heading-primary"/>
              </a:rPr>
            </a:br>
            <a:r>
              <a:rPr lang="en-US" sz="1200" b="0" i="0" kern="1200" dirty="0">
                <a:solidFill>
                  <a:schemeClr val="tx1"/>
                </a:solidFill>
                <a:effectLst/>
                <a:latin typeface="+mn-lt"/>
                <a:ea typeface="+mn-ea"/>
                <a:cs typeface="+mn-cs"/>
              </a:rPr>
              <a:t>Check Unit 7 – Practice 2</a:t>
            </a:r>
          </a:p>
          <a:p>
            <a:pPr algn="l"/>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Theme chooser: </a:t>
            </a:r>
            <a:r>
              <a:rPr lang="en-US" sz="1200" b="0" kern="1200">
                <a:solidFill>
                  <a:schemeClr val="tx1"/>
                </a:solidFill>
                <a:effectLst/>
                <a:latin typeface="+mn-lt"/>
                <a:ea typeface="+mn-ea"/>
                <a:cs typeface="+mn-cs"/>
              </a:rPr>
              <a:t>// number 1</a:t>
            </a:r>
          </a:p>
          <a:p>
            <a:r>
              <a:rPr lang="en-US" sz="1200" b="0" kern="1200">
                <a:solidFill>
                  <a:schemeClr val="tx1"/>
                </a:solidFill>
                <a:effectLst/>
                <a:latin typeface="+mn-lt"/>
                <a:ea typeface="+mn-ea"/>
                <a:cs typeface="+mn-cs"/>
              </a:rPr>
              <a:t>// if select value is black call update('black','white') </a:t>
            </a:r>
          </a:p>
          <a:p>
            <a:r>
              <a:rPr lang="en-US" sz="1200" b="0" kern="1200">
                <a:solidFill>
                  <a:schemeClr val="tx1"/>
                </a:solidFill>
                <a:effectLst/>
                <a:latin typeface="+mn-lt"/>
                <a:ea typeface="+mn-ea"/>
                <a:cs typeface="+mn-cs"/>
              </a:rPr>
              <a:t>// if not then call update('white','black')</a:t>
            </a:r>
          </a:p>
          <a:p>
            <a:pPr algn="l"/>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34</a:t>
            </a:fld>
            <a:endParaRPr lang="en-US"/>
          </a:p>
        </p:txBody>
      </p:sp>
    </p:spTree>
    <p:extLst>
      <p:ext uri="{BB962C8B-B14F-4D97-AF65-F5344CB8AC3E}">
        <p14:creationId xmlns:p14="http://schemas.microsoft.com/office/powerpoint/2010/main" val="8447848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35</a:t>
            </a:fld>
            <a:endParaRPr lang="en-US"/>
          </a:p>
        </p:txBody>
      </p:sp>
    </p:spTree>
    <p:extLst>
      <p:ext uri="{BB962C8B-B14F-4D97-AF65-F5344CB8AC3E}">
        <p14:creationId xmlns:p14="http://schemas.microsoft.com/office/powerpoint/2010/main" val="30488137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B3067B3-3AE6-DD4A-9E3D-C999AB3971A1}" type="slidenum">
              <a:rPr lang="en-US" smtClean="0"/>
              <a:t>36</a:t>
            </a:fld>
            <a:endParaRPr lang="en-US"/>
          </a:p>
        </p:txBody>
      </p:sp>
    </p:spTree>
    <p:extLst>
      <p:ext uri="{BB962C8B-B14F-4D97-AF65-F5344CB8AC3E}">
        <p14:creationId xmlns:p14="http://schemas.microsoft.com/office/powerpoint/2010/main" val="639896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In any programming language, the code needs to make decisions and carry out actions accordingly depending on different inputs. </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For example, in a game, if the player's number of lives is 0, then it's game over. </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333333"/>
                </a:solidFill>
                <a:effectLst/>
                <a:uLnTx/>
                <a:uFillTx/>
                <a:latin typeface="Arial" panose="020B0604020202020204" pitchFamily="34" charset="0"/>
                <a:ea typeface="+mn-ea"/>
                <a:cs typeface="+mn-cs"/>
              </a:rPr>
              <a:t>In a weather app, if it is being looked at in the morning, show a sunrise graphic; show stars and a moon if it is nighttime. In this article, we'll explore how so-called conditional statements work in JavaScript.</a:t>
            </a: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5</a:t>
            </a:fld>
            <a:endParaRPr lang="en-US"/>
          </a:p>
        </p:txBody>
      </p:sp>
    </p:spTree>
    <p:extLst>
      <p:ext uri="{BB962C8B-B14F-4D97-AF65-F5344CB8AC3E}">
        <p14:creationId xmlns:p14="http://schemas.microsoft.com/office/powerpoint/2010/main" val="32931748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33333"/>
                </a:solidFill>
                <a:effectLst/>
                <a:latin typeface="Arial" panose="020B0604020202020204" pitchFamily="34" charset="0"/>
              </a:rPr>
              <a:t>Human beings (and other animals) make decisions all the time that affect their lives, from small ("should I eat one cookie or two?") to large ("should I stay in my home country and work on my father's farm, or should I move to America and study astrophysics?")</a:t>
            </a:r>
          </a:p>
          <a:p>
            <a:pPr algn="l"/>
            <a:endParaRPr lang="en-US" b="0" i="0" dirty="0">
              <a:solidFill>
                <a:srgbClr val="333333"/>
              </a:solidFill>
              <a:effectLst/>
              <a:latin typeface="Arial" panose="020B0604020202020204" pitchFamily="34" charset="0"/>
            </a:endParaRPr>
          </a:p>
          <a:p>
            <a:pPr algn="l"/>
            <a:r>
              <a:rPr lang="en-US" b="0" i="0" dirty="0">
                <a:solidFill>
                  <a:srgbClr val="333333"/>
                </a:solidFill>
                <a:effectLst/>
                <a:latin typeface="Arial" panose="020B0604020202020204" pitchFamily="34" charset="0"/>
              </a:rPr>
              <a:t>Conditional statements allow us to represent such decision making in JavaScript, from the choice that must be made (for example, "one cookie or two"), to the resulting outcome of those choices (perhaps the outcome of "ate one cookie" might be "still felt hungry", and the outcome of "ate two cookies" might be "felt full, but mom scolded me for eating all the cookies".)</a:t>
            </a:r>
          </a:p>
          <a:p>
            <a:br>
              <a:rPr lang="en-US" dirty="0"/>
            </a:b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6</a:t>
            </a:fld>
            <a:endParaRPr lang="en-US"/>
          </a:p>
        </p:txBody>
      </p:sp>
    </p:spTree>
    <p:extLst>
      <p:ext uri="{BB962C8B-B14F-4D97-AF65-F5344CB8AC3E}">
        <p14:creationId xmlns:p14="http://schemas.microsoft.com/office/powerpoint/2010/main" val="3905829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7</a:t>
            </a:fld>
            <a:endParaRPr lang="en-US"/>
          </a:p>
        </p:txBody>
      </p:sp>
    </p:spTree>
    <p:extLst>
      <p:ext uri="{BB962C8B-B14F-4D97-AF65-F5344CB8AC3E}">
        <p14:creationId xmlns:p14="http://schemas.microsoft.com/office/powerpoint/2010/main" val="2163308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3067B3-3AE6-DD4A-9E3D-C999AB3971A1}" type="slidenum">
              <a:rPr lang="en-US" smtClean="0"/>
              <a:t>8</a:t>
            </a:fld>
            <a:endParaRPr lang="en-US"/>
          </a:p>
        </p:txBody>
      </p:sp>
    </p:spTree>
    <p:extLst>
      <p:ext uri="{BB962C8B-B14F-4D97-AF65-F5344CB8AC3E}">
        <p14:creationId xmlns:p14="http://schemas.microsoft.com/office/powerpoint/2010/main" val="891768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33333"/>
                </a:solidFill>
                <a:effectLst/>
                <a:latin typeface="Arial" panose="020B0604020202020204" pitchFamily="34" charset="0"/>
              </a:rPr>
              <a:t>Here we've got:</a:t>
            </a:r>
          </a:p>
          <a:p>
            <a:pPr algn="l">
              <a:buFont typeface="+mj-lt"/>
              <a:buAutoNum type="arabicPeriod"/>
            </a:pPr>
            <a:r>
              <a:rPr lang="en-US" b="0" i="0" dirty="0">
                <a:solidFill>
                  <a:srgbClr val="333333"/>
                </a:solidFill>
                <a:effectLst/>
                <a:latin typeface="Arial" panose="020B0604020202020204" pitchFamily="34" charset="0"/>
              </a:rPr>
              <a:t>The keyword if followed by some parentheses.</a:t>
            </a:r>
          </a:p>
          <a:p>
            <a:pPr algn="l">
              <a:buFont typeface="+mj-lt"/>
              <a:buAutoNum type="arabicPeriod"/>
            </a:pPr>
            <a:r>
              <a:rPr lang="en-US" b="0" i="0" dirty="0">
                <a:solidFill>
                  <a:srgbClr val="333333"/>
                </a:solidFill>
                <a:effectLst/>
                <a:latin typeface="Arial" panose="020B0604020202020204" pitchFamily="34" charset="0"/>
              </a:rPr>
              <a:t>A condition to test, placed inside the parentheses (typically "is this value bigger than this other value?", or "does this value exist?"). The condition makes use of the </a:t>
            </a:r>
            <a:r>
              <a:rPr lang="en-US" b="0" i="0" u="none" strike="noStrike" dirty="0">
                <a:solidFill>
                  <a:srgbClr val="3D7E9A"/>
                </a:solidFill>
                <a:effectLst/>
                <a:latin typeface="Arial" panose="020B0604020202020204" pitchFamily="34" charset="0"/>
                <a:hlinkClick r:id="rId3">
                  <a:extLst>
                    <a:ext uri="{A12FA001-AC4F-418D-AE19-62706E023703}">
                      <ahyp:hlinkClr xmlns:ahyp="http://schemas.microsoft.com/office/drawing/2018/hyperlinkcolor" val="tx"/>
                    </a:ext>
                  </a:extLst>
                </a:hlinkClick>
              </a:rPr>
              <a:t>comparison operators</a:t>
            </a:r>
            <a:r>
              <a:rPr lang="en-US" b="0" i="0" dirty="0">
                <a:solidFill>
                  <a:srgbClr val="333333"/>
                </a:solidFill>
                <a:effectLst/>
                <a:latin typeface="Arial" panose="020B0604020202020204" pitchFamily="34" charset="0"/>
              </a:rPr>
              <a:t> we discussed in the last module and returns true or false.</a:t>
            </a:r>
          </a:p>
          <a:p>
            <a:pPr algn="l">
              <a:buFont typeface="+mj-lt"/>
              <a:buAutoNum type="arabicPeriod"/>
            </a:pPr>
            <a:r>
              <a:rPr lang="en-US" b="0" i="0" dirty="0">
                <a:solidFill>
                  <a:srgbClr val="333333"/>
                </a:solidFill>
                <a:effectLst/>
                <a:latin typeface="Arial" panose="020B0604020202020204" pitchFamily="34" charset="0"/>
              </a:rPr>
              <a:t>A set of curly braces, inside which we have some code — this can be any code we like, and it only runs if the condition returns true.</a:t>
            </a:r>
          </a:p>
          <a:p>
            <a:pPr algn="l">
              <a:buFont typeface="+mj-lt"/>
              <a:buAutoNum type="arabicPeriod"/>
            </a:pPr>
            <a:r>
              <a:rPr lang="en-US" b="0" i="0" dirty="0">
                <a:solidFill>
                  <a:srgbClr val="333333"/>
                </a:solidFill>
                <a:effectLst/>
                <a:latin typeface="Arial" panose="020B0604020202020204" pitchFamily="34" charset="0"/>
              </a:rPr>
              <a:t>The keyword else.</a:t>
            </a:r>
          </a:p>
          <a:p>
            <a:pPr algn="l">
              <a:buFont typeface="+mj-lt"/>
              <a:buAutoNum type="arabicPeriod"/>
            </a:pPr>
            <a:r>
              <a:rPr lang="en-US" b="0" i="0" dirty="0">
                <a:solidFill>
                  <a:srgbClr val="333333"/>
                </a:solidFill>
                <a:effectLst/>
                <a:latin typeface="Arial" panose="020B0604020202020204" pitchFamily="34" charset="0"/>
              </a:rPr>
              <a:t>Another set of curly braces, inside which we have some more code — this can be any code we like, and it only runs if the condition is not true — or in other words, the condition is false.</a:t>
            </a:r>
          </a:p>
          <a:p>
            <a:pPr algn="l"/>
            <a:r>
              <a:rPr lang="en-US" b="0" i="0" dirty="0">
                <a:solidFill>
                  <a:srgbClr val="333333"/>
                </a:solidFill>
                <a:effectLst/>
                <a:latin typeface="Arial" panose="020B0604020202020204" pitchFamily="34" charset="0"/>
              </a:rPr>
              <a:t>This code is pretty human-readable — it is saying "</a:t>
            </a:r>
            <a:r>
              <a:rPr lang="en-US" b="1" i="0" dirty="0">
                <a:solidFill>
                  <a:srgbClr val="333333"/>
                </a:solidFill>
                <a:effectLst/>
                <a:latin typeface="Arial" panose="020B0604020202020204" pitchFamily="34" charset="0"/>
              </a:rPr>
              <a:t>if</a:t>
            </a:r>
            <a:r>
              <a:rPr lang="en-US" b="0" i="0" dirty="0">
                <a:solidFill>
                  <a:srgbClr val="333333"/>
                </a:solidFill>
                <a:effectLst/>
                <a:latin typeface="Arial" panose="020B0604020202020204" pitchFamily="34" charset="0"/>
              </a:rPr>
              <a:t> the </a:t>
            </a:r>
            <a:r>
              <a:rPr lang="en-US" b="1" i="0" dirty="0">
                <a:solidFill>
                  <a:srgbClr val="333333"/>
                </a:solidFill>
                <a:effectLst/>
                <a:latin typeface="Arial" panose="020B0604020202020204" pitchFamily="34" charset="0"/>
              </a:rPr>
              <a:t>condition</a:t>
            </a:r>
            <a:r>
              <a:rPr lang="en-US" b="0" i="0" dirty="0">
                <a:solidFill>
                  <a:srgbClr val="333333"/>
                </a:solidFill>
                <a:effectLst/>
                <a:latin typeface="Arial" panose="020B0604020202020204" pitchFamily="34" charset="0"/>
              </a:rPr>
              <a:t> returns true, run code A, </a:t>
            </a:r>
            <a:r>
              <a:rPr lang="en-US" b="1" i="0" dirty="0">
                <a:solidFill>
                  <a:srgbClr val="333333"/>
                </a:solidFill>
                <a:effectLst/>
                <a:latin typeface="Arial" panose="020B0604020202020204" pitchFamily="34" charset="0"/>
              </a:rPr>
              <a:t>else</a:t>
            </a:r>
            <a:r>
              <a:rPr lang="en-US" b="0" i="0" dirty="0">
                <a:solidFill>
                  <a:srgbClr val="333333"/>
                </a:solidFill>
                <a:effectLst/>
                <a:latin typeface="Arial" panose="020B0604020202020204" pitchFamily="34" charset="0"/>
              </a:rPr>
              <a:t> run code B"</a:t>
            </a:r>
          </a:p>
        </p:txBody>
      </p:sp>
      <p:sp>
        <p:nvSpPr>
          <p:cNvPr id="4" name="Slide Number Placeholder 3"/>
          <p:cNvSpPr>
            <a:spLocks noGrp="1"/>
          </p:cNvSpPr>
          <p:nvPr>
            <p:ph type="sldNum" sz="quarter" idx="5"/>
          </p:nvPr>
        </p:nvSpPr>
        <p:spPr/>
        <p:txBody>
          <a:bodyPr/>
          <a:lstStyle/>
          <a:p>
            <a:fld id="{2B3067B3-3AE6-DD4A-9E3D-C999AB3971A1}" type="slidenum">
              <a:rPr lang="en-US" smtClean="0"/>
              <a:t>9</a:t>
            </a:fld>
            <a:endParaRPr lang="en-US"/>
          </a:p>
        </p:txBody>
      </p:sp>
    </p:spTree>
    <p:extLst>
      <p:ext uri="{BB962C8B-B14F-4D97-AF65-F5344CB8AC3E}">
        <p14:creationId xmlns:p14="http://schemas.microsoft.com/office/powerpoint/2010/main" val="25321080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33333"/>
                </a:solidFill>
                <a:effectLst/>
                <a:latin typeface="Arial" panose="020B0604020202020204" pitchFamily="34" charset="0"/>
              </a:rPr>
              <a:t>However, you need to be careful here — in this case, the second block of code is not controlled by the conditional statement, so it </a:t>
            </a:r>
            <a:r>
              <a:rPr lang="en-US" b="1" i="0" dirty="0">
                <a:solidFill>
                  <a:srgbClr val="333333"/>
                </a:solidFill>
                <a:effectLst/>
                <a:latin typeface="Arial" panose="020B0604020202020204" pitchFamily="34" charset="0"/>
              </a:rPr>
              <a:t>always</a:t>
            </a:r>
            <a:r>
              <a:rPr lang="en-US" b="0" i="0" dirty="0">
                <a:solidFill>
                  <a:srgbClr val="333333"/>
                </a:solidFill>
                <a:effectLst/>
                <a:latin typeface="Arial" panose="020B0604020202020204" pitchFamily="34" charset="0"/>
              </a:rPr>
              <a:t> runs, regardless of whether the condition returns true or false. This is not necessarily a bad thing, but it might not be what you want — often you want to run one block of code </a:t>
            </a:r>
            <a:r>
              <a:rPr lang="en-US" b="0" i="1" dirty="0">
                <a:solidFill>
                  <a:srgbClr val="333333"/>
                </a:solidFill>
                <a:effectLst/>
                <a:latin typeface="Arial" panose="020B0604020202020204" pitchFamily="34" charset="0"/>
              </a:rPr>
              <a:t>or</a:t>
            </a:r>
            <a:r>
              <a:rPr lang="en-US" b="0" i="0" dirty="0">
                <a:solidFill>
                  <a:srgbClr val="333333"/>
                </a:solidFill>
                <a:effectLst/>
                <a:latin typeface="Arial" panose="020B0604020202020204" pitchFamily="34" charset="0"/>
              </a:rPr>
              <a:t> the other, not both.</a:t>
            </a:r>
          </a:p>
          <a:p>
            <a:br>
              <a:rPr lang="en-US" dirty="0"/>
            </a:br>
            <a:endParaRPr lang="en-US" b="0" i="0" dirty="0">
              <a:solidFill>
                <a:srgbClr val="333333"/>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2B3067B3-3AE6-DD4A-9E3D-C999AB3971A1}" type="slidenum">
              <a:rPr lang="en-US" smtClean="0"/>
              <a:t>10</a:t>
            </a:fld>
            <a:endParaRPr lang="en-US"/>
          </a:p>
        </p:txBody>
      </p:sp>
    </p:spTree>
    <p:extLst>
      <p:ext uri="{BB962C8B-B14F-4D97-AF65-F5344CB8AC3E}">
        <p14:creationId xmlns:p14="http://schemas.microsoft.com/office/powerpoint/2010/main" val="9134045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39" y="0"/>
            <a:ext cx="9124122" cy="5143500"/>
          </a:xfrm>
          <a:prstGeom prst="rect">
            <a:avLst/>
          </a:prstGeom>
        </p:spPr>
      </p:pic>
      <p:sp>
        <p:nvSpPr>
          <p:cNvPr id="2" name="Title 1"/>
          <p:cNvSpPr>
            <a:spLocks noGrp="1"/>
          </p:cNvSpPr>
          <p:nvPr>
            <p:ph type="ctrTitle"/>
          </p:nvPr>
        </p:nvSpPr>
        <p:spPr>
          <a:xfrm>
            <a:off x="171450" y="1743789"/>
            <a:ext cx="6179344" cy="678021"/>
          </a:xfrm>
        </p:spPr>
        <p:txBody>
          <a:bodyPr>
            <a:noAutofit/>
          </a:bodyPr>
          <a:lstStyle>
            <a:lvl1pPr algn="ctr">
              <a:defRPr sz="3200">
                <a:solidFill>
                  <a:srgbClr val="FF6600"/>
                </a:solidFill>
              </a:defRPr>
            </a:lvl1pPr>
          </a:lstStyle>
          <a:p>
            <a:r>
              <a:rPr lang="en-US" dirty="0"/>
              <a:t>Click to edit Master title style</a:t>
            </a:r>
          </a:p>
        </p:txBody>
      </p:sp>
      <p:sp>
        <p:nvSpPr>
          <p:cNvPr id="3" name="Subtitle 2"/>
          <p:cNvSpPr>
            <a:spLocks noGrp="1"/>
          </p:cNvSpPr>
          <p:nvPr>
            <p:ph type="subTitle" idx="1"/>
          </p:nvPr>
        </p:nvSpPr>
        <p:spPr>
          <a:xfrm>
            <a:off x="171450" y="2571750"/>
            <a:ext cx="6179344" cy="434975"/>
          </a:xfrm>
        </p:spPr>
        <p:txBody>
          <a:bodyPr>
            <a:normAutofit/>
          </a:bodyPr>
          <a:lstStyle>
            <a:lvl1pPr marL="0" indent="0" algn="ctr">
              <a:buNone/>
              <a:defRPr sz="2000" i="1">
                <a:solidFill>
                  <a:srgbClr val="99CC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a:xfrm>
            <a:off x="171450" y="4767263"/>
            <a:ext cx="1367315" cy="273844"/>
          </a:xfrm>
        </p:spPr>
        <p:txBody>
          <a:bodyPr/>
          <a:lstStyle/>
          <a:p>
            <a:fld id="{63A9D870-3F93-4B8A-8AC9-9D3B4FB155C2}" type="datetime1">
              <a:rPr lang="en-US" smtClean="0"/>
              <a:t>7/16/20</a:t>
            </a:fld>
            <a:endParaRPr lang="en-US"/>
          </a:p>
        </p:txBody>
      </p:sp>
      <p:sp>
        <p:nvSpPr>
          <p:cNvPr id="5" name="Footer Placeholder 4"/>
          <p:cNvSpPr>
            <a:spLocks noGrp="1"/>
          </p:cNvSpPr>
          <p:nvPr>
            <p:ph type="ftr" sz="quarter" idx="11"/>
          </p:nvPr>
        </p:nvSpPr>
        <p:spPr>
          <a:xfrm>
            <a:off x="1868557" y="4767263"/>
            <a:ext cx="6139587" cy="273844"/>
          </a:xfrm>
        </p:spPr>
        <p:txBody>
          <a:bodyPr/>
          <a:lstStyle/>
          <a:p>
            <a:r>
              <a:rPr lang="en-US"/>
              <a:t>09e-BM/DT/FSOFT - ©FPT SOFTWARE – Fresher Academy - Internal Use</a:t>
            </a:r>
            <a:endParaRPr lang="en-US" dirty="0"/>
          </a:p>
        </p:txBody>
      </p:sp>
      <p:sp>
        <p:nvSpPr>
          <p:cNvPr id="6" name="Slide Number Placeholder 5"/>
          <p:cNvSpPr>
            <a:spLocks noGrp="1"/>
          </p:cNvSpPr>
          <p:nvPr>
            <p:ph type="sldNum" sz="quarter" idx="12"/>
          </p:nvPr>
        </p:nvSpPr>
        <p:spPr>
          <a:xfrm>
            <a:off x="8122444" y="4767263"/>
            <a:ext cx="564356" cy="273844"/>
          </a:xfrm>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813760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8606" y="0"/>
            <a:ext cx="6885520" cy="644057"/>
          </a:xfrm>
        </p:spPr>
        <p:txBody>
          <a:bodyPr/>
          <a:lstStyle>
            <a:lvl1pPr>
              <a:defRPr b="1"/>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p:cNvSpPr>
            <a:spLocks noGrp="1"/>
          </p:cNvSpPr>
          <p:nvPr>
            <p:ph type="ftr" sz="quarter" idx="11"/>
          </p:nvPr>
        </p:nvSpPr>
        <p:spPr/>
        <p:txBody>
          <a:bodyPr/>
          <a:lstStyle/>
          <a:p>
            <a:r>
              <a:rPr lang="en-US"/>
              <a:t>09e-BM/DT/FSOFT - ©FPT SOFTWARE – Fresher Academy - Internal Use</a:t>
            </a:r>
          </a:p>
        </p:txBody>
      </p:sp>
      <p:sp>
        <p:nvSpPr>
          <p:cNvPr id="6" name="Slide Number Placeholder 5"/>
          <p:cNvSpPr>
            <a:spLocks noGrp="1"/>
          </p:cNvSpPr>
          <p:nvPr>
            <p:ph type="sldNum" sz="quarter" idx="12"/>
          </p:nvPr>
        </p:nvSpPr>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22262636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42912" y="3305176"/>
            <a:ext cx="8458199" cy="1021556"/>
          </a:xfrm>
        </p:spPr>
        <p:txBody>
          <a:bodyPr anchor="t"/>
          <a:lstStyle>
            <a:lvl1pPr algn="l">
              <a:defRPr sz="4000" b="1" cap="all"/>
            </a:lvl1pPr>
          </a:lstStyle>
          <a:p>
            <a:endParaRPr lang="en-US"/>
          </a:p>
        </p:txBody>
      </p:sp>
      <p:sp>
        <p:nvSpPr>
          <p:cNvPr id="3" name="Text Placeholder 2"/>
          <p:cNvSpPr>
            <a:spLocks noGrp="1"/>
          </p:cNvSpPr>
          <p:nvPr>
            <p:ph type="body" idx="1"/>
          </p:nvPr>
        </p:nvSpPr>
        <p:spPr>
          <a:xfrm>
            <a:off x="442912" y="2180035"/>
            <a:ext cx="8458199"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442913" y="4767263"/>
            <a:ext cx="1203007" cy="273844"/>
          </a:xfrm>
        </p:spPr>
        <p:txBody>
          <a:bodyPr/>
          <a:lstStyle/>
          <a:p>
            <a:fld id="{95690783-B5B6-43F6-9D05-1F8793B02117}" type="datetime1">
              <a:rPr lang="en-US" smtClean="0"/>
              <a:t>7/16/20</a:t>
            </a:fld>
            <a:endParaRPr lang="en-US"/>
          </a:p>
        </p:txBody>
      </p:sp>
      <p:sp>
        <p:nvSpPr>
          <p:cNvPr id="5" name="Footer Placeholder 4"/>
          <p:cNvSpPr>
            <a:spLocks noGrp="1"/>
          </p:cNvSpPr>
          <p:nvPr>
            <p:ph type="ftr" sz="quarter" idx="11"/>
          </p:nvPr>
        </p:nvSpPr>
        <p:spPr/>
        <p:txBody>
          <a:bodyPr/>
          <a:lstStyle/>
          <a:p>
            <a:r>
              <a:rPr lang="en-US"/>
              <a:t>09e-BM/DT/FSOFT - ©FPT SOFTWARE – Fresher Academy - Internal Use</a:t>
            </a:r>
          </a:p>
        </p:txBody>
      </p:sp>
      <p:sp>
        <p:nvSpPr>
          <p:cNvPr id="6" name="Slide Number Placeholder 5"/>
          <p:cNvSpPr>
            <a:spLocks noGrp="1"/>
          </p:cNvSpPr>
          <p:nvPr>
            <p:ph type="sldNum" sz="quarter" idx="12"/>
          </p:nvPr>
        </p:nvSpPr>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1019322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78606" y="900113"/>
            <a:ext cx="4217194" cy="3771900"/>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3"/>
            <a:ext cx="4252912" cy="3771900"/>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E2AB3E9-7592-48AC-A218-7AC85EB51A08}" type="datetime1">
              <a:rPr lang="en-US" smtClean="0"/>
              <a:t>7/16/20</a:t>
            </a:fld>
            <a:endParaRPr lang="en-US"/>
          </a:p>
        </p:txBody>
      </p:sp>
      <p:sp>
        <p:nvSpPr>
          <p:cNvPr id="6" name="Footer Placeholder 5"/>
          <p:cNvSpPr>
            <a:spLocks noGrp="1"/>
          </p:cNvSpPr>
          <p:nvPr>
            <p:ph type="ftr" sz="quarter" idx="11"/>
          </p:nvPr>
        </p:nvSpPr>
        <p:spPr/>
        <p:txBody>
          <a:bodyPr/>
          <a:lstStyle/>
          <a:p>
            <a:r>
              <a:rPr lang="en-US"/>
              <a:t>09e-BM/DT/FSOFT - ©FPT SOFTWARE – Fresher Academy - Internal Use</a:t>
            </a:r>
          </a:p>
        </p:txBody>
      </p:sp>
      <p:sp>
        <p:nvSpPr>
          <p:cNvPr id="7" name="Slide Number Placeholder 6"/>
          <p:cNvSpPr>
            <a:spLocks noGrp="1"/>
          </p:cNvSpPr>
          <p:nvPr>
            <p:ph type="sldNum" sz="quarter" idx="12"/>
          </p:nvPr>
        </p:nvSpPr>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20184495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7162" y="55784"/>
            <a:ext cx="7100888" cy="540688"/>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57161" y="858441"/>
            <a:ext cx="4271963" cy="47982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7161" y="1338261"/>
            <a:ext cx="4271963" cy="3276601"/>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00575" y="845344"/>
            <a:ext cx="4300537" cy="47982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00575" y="1325165"/>
            <a:ext cx="4300537" cy="3289698"/>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157163" y="4767263"/>
            <a:ext cx="1488758" cy="273844"/>
          </a:xfrm>
        </p:spPr>
        <p:txBody>
          <a:bodyPr/>
          <a:lstStyle/>
          <a:p>
            <a:fld id="{89809214-B0AA-40EF-B713-56DABC867509}" type="datetime1">
              <a:rPr lang="en-US" smtClean="0"/>
              <a:t>7/16/20</a:t>
            </a:fld>
            <a:endParaRPr lang="en-US"/>
          </a:p>
        </p:txBody>
      </p:sp>
      <p:sp>
        <p:nvSpPr>
          <p:cNvPr id="8" name="Footer Placeholder 7"/>
          <p:cNvSpPr>
            <a:spLocks noGrp="1"/>
          </p:cNvSpPr>
          <p:nvPr>
            <p:ph type="ftr" sz="quarter" idx="11"/>
          </p:nvPr>
        </p:nvSpPr>
        <p:spPr/>
        <p:txBody>
          <a:bodyPr/>
          <a:lstStyle/>
          <a:p>
            <a:r>
              <a:rPr lang="en-US"/>
              <a:t>09e-BM/DT/FSOFT - ©FPT SOFTWARE – Fresher Academy - Internal Use</a:t>
            </a:r>
          </a:p>
        </p:txBody>
      </p:sp>
      <p:sp>
        <p:nvSpPr>
          <p:cNvPr id="9" name="Slide Number Placeholder 8"/>
          <p:cNvSpPr>
            <a:spLocks noGrp="1"/>
          </p:cNvSpPr>
          <p:nvPr>
            <p:ph type="sldNum" sz="quarter" idx="12"/>
          </p:nvPr>
        </p:nvSpPr>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37106578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F778E15-6A1B-4F98-93CA-BDA6731742CD}" type="datetime1">
              <a:rPr lang="en-US" smtClean="0"/>
              <a:t>7/16/20</a:t>
            </a:fld>
            <a:endParaRPr lang="en-US"/>
          </a:p>
        </p:txBody>
      </p:sp>
      <p:sp>
        <p:nvSpPr>
          <p:cNvPr id="5" name="Footer Placeholder 4"/>
          <p:cNvSpPr>
            <a:spLocks noGrp="1"/>
          </p:cNvSpPr>
          <p:nvPr>
            <p:ph type="ftr" sz="quarter" idx="11"/>
          </p:nvPr>
        </p:nvSpPr>
        <p:spPr/>
        <p:txBody>
          <a:bodyPr/>
          <a:lstStyle/>
          <a:p>
            <a:r>
              <a:rPr lang="en-US"/>
              <a:t>09e-BM/DT/FSOFT - ©FPT SOFTWARE – Fresher Academy - Internal Use</a:t>
            </a:r>
          </a:p>
        </p:txBody>
      </p:sp>
      <p:sp>
        <p:nvSpPr>
          <p:cNvPr id="6" name="Slide Number Placeholder 5"/>
          <p:cNvSpPr>
            <a:spLocks noGrp="1"/>
          </p:cNvSpPr>
          <p:nvPr>
            <p:ph type="sldNum" sz="quarter" idx="12"/>
          </p:nvPr>
        </p:nvSpPr>
        <p:spPr/>
        <p:txBody>
          <a:bodyPr/>
          <a:lstStyle/>
          <a:p>
            <a:fld id="{E3B08AF7-4237-6949-8335-F63F47C2C8CC}" type="slidenum">
              <a:rPr lang="en-US" smtClean="0"/>
              <a:t>‹#›</a:t>
            </a:fld>
            <a:endParaRPr lang="en-US"/>
          </a:p>
        </p:txBody>
      </p:sp>
    </p:spTree>
    <p:extLst>
      <p:ext uri="{BB962C8B-B14F-4D97-AF65-F5344CB8AC3E}">
        <p14:creationId xmlns:p14="http://schemas.microsoft.com/office/powerpoint/2010/main" val="1077462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9939" y="0"/>
            <a:ext cx="9124122" cy="5143500"/>
          </a:xfrm>
          <a:prstGeom prst="rect">
            <a:avLst/>
          </a:prstGeom>
        </p:spPr>
      </p:pic>
      <p:sp>
        <p:nvSpPr>
          <p:cNvPr id="2" name="Title Placeholder 1"/>
          <p:cNvSpPr>
            <a:spLocks noGrp="1"/>
          </p:cNvSpPr>
          <p:nvPr>
            <p:ph type="title"/>
          </p:nvPr>
        </p:nvSpPr>
        <p:spPr>
          <a:xfrm>
            <a:off x="278606" y="0"/>
            <a:ext cx="6885519" cy="644057"/>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278605" y="850106"/>
            <a:ext cx="8622507" cy="37445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78605" y="4767263"/>
            <a:ext cx="1367315"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0276789B-5D05-4E47-B9C1-C0FFAEB67DE3}" type="datetime1">
              <a:rPr lang="en-US" smtClean="0"/>
              <a:t>7/16/20</a:t>
            </a:fld>
            <a:endParaRPr lang="en-US"/>
          </a:p>
        </p:txBody>
      </p:sp>
      <p:sp>
        <p:nvSpPr>
          <p:cNvPr id="5" name="Footer Placeholder 4"/>
          <p:cNvSpPr>
            <a:spLocks noGrp="1"/>
          </p:cNvSpPr>
          <p:nvPr>
            <p:ph type="ftr" sz="quarter" idx="3"/>
          </p:nvPr>
        </p:nvSpPr>
        <p:spPr>
          <a:xfrm>
            <a:off x="1764506" y="4767263"/>
            <a:ext cx="6372225" cy="273844"/>
          </a:xfrm>
          <a:prstGeom prst="rect">
            <a:avLst/>
          </a:prstGeom>
        </p:spPr>
        <p:txBody>
          <a:bodyPr vert="horz" lIns="91440" tIns="45720" rIns="91440" bIns="45720" rtlCol="0" anchor="ctr"/>
          <a:lstStyle>
            <a:lvl1pPr marL="0" marR="0" indent="0" algn="ctr" defTabSz="457200" rtl="0" eaLnBrk="1" fontAlgn="auto" latinLnBrk="0" hangingPunct="1">
              <a:lnSpc>
                <a:spcPct val="100000"/>
              </a:lnSpc>
              <a:spcBef>
                <a:spcPts val="0"/>
              </a:spcBef>
              <a:spcAft>
                <a:spcPts val="0"/>
              </a:spcAft>
              <a:buClrTx/>
              <a:buSzTx/>
              <a:buFontTx/>
              <a:buNone/>
              <a:tabLst/>
              <a:defRPr sz="1200">
                <a:solidFill>
                  <a:schemeClr val="tx1">
                    <a:tint val="75000"/>
                  </a:schemeClr>
                </a:solidFill>
              </a:defRPr>
            </a:lvl1pPr>
          </a:lstStyle>
          <a:p>
            <a:r>
              <a:rPr lang="en-US"/>
              <a:t>09e-BM/DT/FSOFT - ©FPT SOFTWARE – Fresher Academy - Internal Use</a:t>
            </a:r>
            <a:endParaRPr lang="en-US" dirty="0"/>
          </a:p>
        </p:txBody>
      </p:sp>
      <p:sp>
        <p:nvSpPr>
          <p:cNvPr id="6" name="Slide Number Placeholder 5"/>
          <p:cNvSpPr>
            <a:spLocks noGrp="1"/>
          </p:cNvSpPr>
          <p:nvPr>
            <p:ph type="sldNum" sz="quarter" idx="4"/>
          </p:nvPr>
        </p:nvSpPr>
        <p:spPr>
          <a:xfrm>
            <a:off x="8229600" y="4767263"/>
            <a:ext cx="671512"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E3B08AF7-4237-6949-8335-F63F47C2C8CC}" type="slidenum">
              <a:rPr lang="en-US" smtClean="0"/>
              <a:t>‹#›</a:t>
            </a:fld>
            <a:endParaRPr lang="en-US"/>
          </a:p>
        </p:txBody>
      </p:sp>
    </p:spTree>
    <p:extLst>
      <p:ext uri="{BB962C8B-B14F-4D97-AF65-F5344CB8AC3E}">
        <p14:creationId xmlns:p14="http://schemas.microsoft.com/office/powerpoint/2010/main" val="29867122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8" r:id="rId6"/>
  </p:sldLayoutIdLst>
  <p:hf hdr="0"/>
  <p:txStyles>
    <p:titleStyle>
      <a:lvl1pPr algn="l" defTabSz="457200" rtl="0" eaLnBrk="1" latinLnBrk="0" hangingPunct="1">
        <a:spcBef>
          <a:spcPct val="0"/>
        </a:spcBef>
        <a:buNone/>
        <a:defRPr sz="3200" b="1" kern="1200">
          <a:solidFill>
            <a:schemeClr val="bg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Wingdings" panose="05000000000000000000" pitchFamily="2" charset="2"/>
        <a:buChar char="§"/>
        <a:defRPr sz="240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Wingdings" panose="05000000000000000000" pitchFamily="2" charset="2"/>
        <a:buChar char="ü"/>
        <a:defRPr sz="200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Arial"/>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1600" kern="1200">
          <a:solidFill>
            <a:schemeClr val="tx1"/>
          </a:solidFill>
          <a:latin typeface="Arial" panose="020B0604020202020204" pitchFamily="34" charset="0"/>
          <a:ea typeface="+mn-ea"/>
          <a:cs typeface="Arial" panose="020B0604020202020204" pitchFamily="34" charset="0"/>
        </a:defRPr>
      </a:lvl4pPr>
      <a:lvl5pPr marL="2057400" indent="-228600" algn="l" defTabSz="457200" rtl="0" eaLnBrk="1" latinLnBrk="0" hangingPunct="1">
        <a:spcBef>
          <a:spcPct val="20000"/>
        </a:spcBef>
        <a:buFont typeface="Arial"/>
        <a:buChar char="»"/>
        <a:defRPr sz="1600" kern="1200">
          <a:solidFill>
            <a:schemeClr val="tx1"/>
          </a:solidFill>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developer.mozilla.org/en-US/docs/Web/JavaScript/Reference/Operators/Logical_Operators"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developer.mozilla.org/en-US/docs/Web/JavaScript/Reference/Statements/switch"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s://developer.mozilla.org/en-US/docs/Web/JavaScript/Reference/Operators/Conditional_Operator"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developer.mozilla.org/en-US/docs/Web/JavaScript/Reference/Statements/if...else"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developer.mozilla.org/en-US/docs/Glossary/pseudocod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p:txBody>
          <a:bodyPr/>
          <a:lstStyle/>
          <a:p>
            <a:r>
              <a:rPr lang="en-US" dirty="0"/>
              <a:t>JavaScript Essentials</a:t>
            </a:r>
          </a:p>
        </p:txBody>
      </p:sp>
      <p:sp>
        <p:nvSpPr>
          <p:cNvPr id="8" name="Subtitle 7"/>
          <p:cNvSpPr>
            <a:spLocks noGrp="1"/>
          </p:cNvSpPr>
          <p:nvPr>
            <p:ph type="subTitle" idx="1"/>
          </p:nvPr>
        </p:nvSpPr>
        <p:spPr/>
        <p:txBody>
          <a:bodyPr/>
          <a:lstStyle/>
          <a:p>
            <a:r>
              <a:rPr lang="en-US" dirty="0"/>
              <a:t>Conditionals</a:t>
            </a:r>
          </a:p>
        </p:txBody>
      </p:sp>
      <p:sp>
        <p:nvSpPr>
          <p:cNvPr id="4" name="Date Placeholder 3"/>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p:cNvSpPr>
            <a:spLocks noGrp="1"/>
          </p:cNvSpPr>
          <p:nvPr>
            <p:ph type="ftr" sz="quarter" idx="11"/>
          </p:nvPr>
        </p:nvSpPr>
        <p:spPr/>
        <p:txBody>
          <a:bodyPr/>
          <a:lstStyle/>
          <a:p>
            <a:r>
              <a:rPr lang="en-US"/>
              <a:t>09e-BM/DT/FSOFT - ©FPT SOFTWARE – Fresher Academy - Internal Use</a:t>
            </a:r>
          </a:p>
        </p:txBody>
      </p:sp>
      <p:sp>
        <p:nvSpPr>
          <p:cNvPr id="6" name="Slide Number Placeholder 5"/>
          <p:cNvSpPr>
            <a:spLocks noGrp="1"/>
          </p:cNvSpPr>
          <p:nvPr>
            <p:ph type="sldNum" sz="quarter" idx="12"/>
          </p:nvPr>
        </p:nvSpPr>
        <p:spPr/>
        <p:txBody>
          <a:bodyPr/>
          <a:lstStyle/>
          <a:p>
            <a:fld id="{E3B08AF7-4237-6949-8335-F63F47C2C8CC}" type="slidenum">
              <a:rPr lang="en-US" smtClean="0"/>
              <a:t>1</a:t>
            </a:fld>
            <a:endParaRPr lang="en-US"/>
          </a:p>
        </p:txBody>
      </p:sp>
    </p:spTree>
    <p:extLst>
      <p:ext uri="{BB962C8B-B14F-4D97-AF65-F5344CB8AC3E}">
        <p14:creationId xmlns:p14="http://schemas.microsoft.com/office/powerpoint/2010/main" val="478391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Basic syntax</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10</a:t>
            </a:fld>
            <a:endParaRPr lang="en-US"/>
          </a:p>
        </p:txBody>
      </p:sp>
      <p:sp>
        <p:nvSpPr>
          <p:cNvPr id="7" name="Content Placeholder 6">
            <a:extLst>
              <a:ext uri="{FF2B5EF4-FFF2-40B4-BE49-F238E27FC236}">
                <a16:creationId xmlns:a16="http://schemas.microsoft.com/office/drawing/2014/main" id="{2C6BB176-5148-A34F-BC3F-0F72DAFAAA16}"/>
              </a:ext>
            </a:extLst>
          </p:cNvPr>
          <p:cNvSpPr>
            <a:spLocks noGrp="1"/>
          </p:cNvSpPr>
          <p:nvPr>
            <p:ph idx="1"/>
          </p:nvPr>
        </p:nvSpPr>
        <p:spPr/>
        <p:txBody>
          <a:bodyPr>
            <a:normAutofit/>
          </a:bodyPr>
          <a:lstStyle/>
          <a:p>
            <a:r>
              <a:rPr lang="en-US" dirty="0">
                <a:solidFill>
                  <a:srgbClr val="333333"/>
                </a:solidFill>
              </a:rPr>
              <a:t>You should note that you don't have to include the else and the second curly brace block — the following is also perfectly legal code:</a:t>
            </a:r>
          </a:p>
          <a:p>
            <a:pPr marL="0" indent="0">
              <a:buNone/>
            </a:pPr>
            <a:br>
              <a:rPr lang="en-US" dirty="0"/>
            </a:br>
            <a:br>
              <a:rPr lang="en-US" dirty="0"/>
            </a:br>
            <a:br>
              <a:rPr lang="en-US" dirty="0"/>
            </a:br>
            <a:endParaRPr lang="en-US" dirty="0"/>
          </a:p>
        </p:txBody>
      </p:sp>
      <p:pic>
        <p:nvPicPr>
          <p:cNvPr id="8" name="Picture 7">
            <a:extLst>
              <a:ext uri="{FF2B5EF4-FFF2-40B4-BE49-F238E27FC236}">
                <a16:creationId xmlns:a16="http://schemas.microsoft.com/office/drawing/2014/main" id="{09713519-4352-974A-A0F6-057F1D302061}"/>
              </a:ext>
            </a:extLst>
          </p:cNvPr>
          <p:cNvPicPr>
            <a:picLocks noChangeAspect="1"/>
          </p:cNvPicPr>
          <p:nvPr/>
        </p:nvPicPr>
        <p:blipFill>
          <a:blip r:embed="rId3"/>
          <a:stretch>
            <a:fillRect/>
          </a:stretch>
        </p:blipFill>
        <p:spPr>
          <a:xfrm>
            <a:off x="1903808" y="2307844"/>
            <a:ext cx="5372100" cy="1917700"/>
          </a:xfrm>
          <a:prstGeom prst="rect">
            <a:avLst/>
          </a:prstGeom>
        </p:spPr>
      </p:pic>
    </p:spTree>
    <p:extLst>
      <p:ext uri="{BB962C8B-B14F-4D97-AF65-F5344CB8AC3E}">
        <p14:creationId xmlns:p14="http://schemas.microsoft.com/office/powerpoint/2010/main" val="7099445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Basic syntax</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11</a:t>
            </a:fld>
            <a:endParaRPr lang="en-US"/>
          </a:p>
        </p:txBody>
      </p:sp>
      <p:sp>
        <p:nvSpPr>
          <p:cNvPr id="7" name="Content Placeholder 6">
            <a:extLst>
              <a:ext uri="{FF2B5EF4-FFF2-40B4-BE49-F238E27FC236}">
                <a16:creationId xmlns:a16="http://schemas.microsoft.com/office/drawing/2014/main" id="{2C6BB176-5148-A34F-BC3F-0F72DAFAAA16}"/>
              </a:ext>
            </a:extLst>
          </p:cNvPr>
          <p:cNvSpPr>
            <a:spLocks noGrp="1"/>
          </p:cNvSpPr>
          <p:nvPr>
            <p:ph idx="1"/>
          </p:nvPr>
        </p:nvSpPr>
        <p:spPr/>
        <p:txBody>
          <a:bodyPr>
            <a:normAutofit/>
          </a:bodyPr>
          <a:lstStyle/>
          <a:p>
            <a:r>
              <a:rPr lang="en-US" dirty="0">
                <a:solidFill>
                  <a:srgbClr val="333333"/>
                </a:solidFill>
              </a:rPr>
              <a:t>As a final point, you may sometimes see if...else statements written without the curly braces, in the following shorthand style:</a:t>
            </a:r>
          </a:p>
          <a:p>
            <a:pPr marL="0" indent="0">
              <a:buNone/>
            </a:pPr>
            <a:endParaRPr lang="en-US" dirty="0">
              <a:solidFill>
                <a:srgbClr val="333333"/>
              </a:solidFill>
            </a:endParaRPr>
          </a:p>
          <a:p>
            <a:pPr marL="0" indent="0">
              <a:buNone/>
            </a:pPr>
            <a:endParaRPr lang="en-US" dirty="0">
              <a:solidFill>
                <a:srgbClr val="333333"/>
              </a:solidFill>
            </a:endParaRPr>
          </a:p>
          <a:p>
            <a:pPr marL="0" indent="0">
              <a:buNone/>
            </a:pPr>
            <a:endParaRPr lang="en-US" dirty="0">
              <a:solidFill>
                <a:srgbClr val="333333"/>
              </a:solidFill>
            </a:endParaRPr>
          </a:p>
          <a:p>
            <a:pPr marL="0" indent="0">
              <a:buNone/>
            </a:pPr>
            <a:endParaRPr lang="en-US" dirty="0">
              <a:solidFill>
                <a:srgbClr val="333333"/>
              </a:solidFill>
            </a:endParaRPr>
          </a:p>
          <a:p>
            <a:r>
              <a:rPr lang="en-US" b="1" dirty="0"/>
              <a:t>Not recommended</a:t>
            </a:r>
          </a:p>
        </p:txBody>
      </p:sp>
      <p:pic>
        <p:nvPicPr>
          <p:cNvPr id="3" name="Picture 2">
            <a:extLst>
              <a:ext uri="{FF2B5EF4-FFF2-40B4-BE49-F238E27FC236}">
                <a16:creationId xmlns:a16="http://schemas.microsoft.com/office/drawing/2014/main" id="{9BF2140E-747F-3D43-9D4E-04F6F6D8A843}"/>
              </a:ext>
            </a:extLst>
          </p:cNvPr>
          <p:cNvPicPr>
            <a:picLocks noChangeAspect="1"/>
          </p:cNvPicPr>
          <p:nvPr/>
        </p:nvPicPr>
        <p:blipFill>
          <a:blip r:embed="rId3"/>
          <a:stretch>
            <a:fillRect/>
          </a:stretch>
        </p:blipFill>
        <p:spPr>
          <a:xfrm>
            <a:off x="1033858" y="2227064"/>
            <a:ext cx="7112000" cy="990600"/>
          </a:xfrm>
          <a:prstGeom prst="rect">
            <a:avLst/>
          </a:prstGeom>
        </p:spPr>
      </p:pic>
    </p:spTree>
    <p:extLst>
      <p:ext uri="{BB962C8B-B14F-4D97-AF65-F5344CB8AC3E}">
        <p14:creationId xmlns:p14="http://schemas.microsoft.com/office/powerpoint/2010/main" val="13193286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Basic syntax</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12</a:t>
            </a:fld>
            <a:endParaRPr lang="en-US"/>
          </a:p>
        </p:txBody>
      </p:sp>
      <p:sp>
        <p:nvSpPr>
          <p:cNvPr id="7" name="Content Placeholder 6">
            <a:extLst>
              <a:ext uri="{FF2B5EF4-FFF2-40B4-BE49-F238E27FC236}">
                <a16:creationId xmlns:a16="http://schemas.microsoft.com/office/drawing/2014/main" id="{2C6BB176-5148-A34F-BC3F-0F72DAFAAA16}"/>
              </a:ext>
            </a:extLst>
          </p:cNvPr>
          <p:cNvSpPr>
            <a:spLocks noGrp="1"/>
          </p:cNvSpPr>
          <p:nvPr>
            <p:ph idx="1"/>
          </p:nvPr>
        </p:nvSpPr>
        <p:spPr/>
        <p:txBody>
          <a:bodyPr>
            <a:normAutofit/>
          </a:bodyPr>
          <a:lstStyle/>
          <a:p>
            <a:r>
              <a:rPr lang="en-US" dirty="0">
                <a:solidFill>
                  <a:srgbClr val="333333"/>
                </a:solidFill>
              </a:rPr>
              <a:t>Example 1: The parent might say "Hey sweetheart! If you help me by going and doing the shopping, I'll give you some extra allowance so you can afford that toy you wanted." </a:t>
            </a:r>
          </a:p>
          <a:p>
            <a:pPr marL="0" indent="0">
              <a:buNone/>
            </a:pPr>
            <a:endParaRPr lang="en-US" dirty="0">
              <a:solidFill>
                <a:srgbClr val="333333"/>
              </a:solidFill>
            </a:endParaRPr>
          </a:p>
        </p:txBody>
      </p:sp>
    </p:spTree>
    <p:extLst>
      <p:ext uri="{BB962C8B-B14F-4D97-AF65-F5344CB8AC3E}">
        <p14:creationId xmlns:p14="http://schemas.microsoft.com/office/powerpoint/2010/main" val="29775227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Basic syntax</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13</a:t>
            </a:fld>
            <a:endParaRPr lang="en-US"/>
          </a:p>
        </p:txBody>
      </p:sp>
      <p:sp>
        <p:nvSpPr>
          <p:cNvPr id="7" name="Content Placeholder 6">
            <a:extLst>
              <a:ext uri="{FF2B5EF4-FFF2-40B4-BE49-F238E27FC236}">
                <a16:creationId xmlns:a16="http://schemas.microsoft.com/office/drawing/2014/main" id="{2C6BB176-5148-A34F-BC3F-0F72DAFAAA16}"/>
              </a:ext>
            </a:extLst>
          </p:cNvPr>
          <p:cNvSpPr>
            <a:spLocks noGrp="1"/>
          </p:cNvSpPr>
          <p:nvPr>
            <p:ph idx="1"/>
          </p:nvPr>
        </p:nvSpPr>
        <p:spPr/>
        <p:txBody>
          <a:bodyPr>
            <a:normAutofit/>
          </a:bodyPr>
          <a:lstStyle/>
          <a:p>
            <a:r>
              <a:rPr lang="en-US" dirty="0">
                <a:solidFill>
                  <a:srgbClr val="333333"/>
                </a:solidFill>
              </a:rPr>
              <a:t>The last example provided us with </a:t>
            </a:r>
            <a:r>
              <a:rPr lang="en-US" b="1" dirty="0">
                <a:solidFill>
                  <a:srgbClr val="333333"/>
                </a:solidFill>
              </a:rPr>
              <a:t>two</a:t>
            </a:r>
            <a:r>
              <a:rPr lang="en-US" dirty="0">
                <a:solidFill>
                  <a:srgbClr val="333333"/>
                </a:solidFill>
              </a:rPr>
              <a:t> choices, or outcomes — but what if we want </a:t>
            </a:r>
            <a:r>
              <a:rPr lang="en-US" b="1" dirty="0">
                <a:solidFill>
                  <a:srgbClr val="333333"/>
                </a:solidFill>
              </a:rPr>
              <a:t>more than two</a:t>
            </a:r>
            <a:r>
              <a:rPr lang="en-US" dirty="0">
                <a:solidFill>
                  <a:srgbClr val="333333"/>
                </a:solidFill>
              </a:rPr>
              <a:t>?</a:t>
            </a:r>
          </a:p>
          <a:p>
            <a:r>
              <a:rPr lang="en-US" dirty="0">
                <a:solidFill>
                  <a:srgbClr val="333333"/>
                </a:solidFill>
              </a:rPr>
              <a:t>There is a way to chain on extra choices/outcomes to your if...else — using </a:t>
            </a:r>
            <a:r>
              <a:rPr lang="en-US" b="1" dirty="0">
                <a:solidFill>
                  <a:srgbClr val="333333"/>
                </a:solidFill>
              </a:rPr>
              <a:t>else if</a:t>
            </a:r>
            <a:r>
              <a:rPr lang="en-US" dirty="0">
                <a:solidFill>
                  <a:srgbClr val="333333"/>
                </a:solidFill>
              </a:rPr>
              <a:t>. Each extra choice requires an additional block to put in between if() { ... } and else { ... }</a:t>
            </a:r>
          </a:p>
          <a:p>
            <a:r>
              <a:rPr lang="en-US" dirty="0">
                <a:solidFill>
                  <a:srgbClr val="333333"/>
                </a:solidFill>
              </a:rPr>
              <a:t>Example 2: Checking weather</a:t>
            </a:r>
          </a:p>
        </p:txBody>
      </p:sp>
    </p:spTree>
    <p:extLst>
      <p:ext uri="{BB962C8B-B14F-4D97-AF65-F5344CB8AC3E}">
        <p14:creationId xmlns:p14="http://schemas.microsoft.com/office/powerpoint/2010/main" val="37540147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Tip on condition</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14</a:t>
            </a:fld>
            <a:endParaRPr lang="en-US"/>
          </a:p>
        </p:txBody>
      </p:sp>
      <p:sp>
        <p:nvSpPr>
          <p:cNvPr id="7" name="Content Placeholder 6">
            <a:extLst>
              <a:ext uri="{FF2B5EF4-FFF2-40B4-BE49-F238E27FC236}">
                <a16:creationId xmlns:a16="http://schemas.microsoft.com/office/drawing/2014/main" id="{2C6BB176-5148-A34F-BC3F-0F72DAFAAA16}"/>
              </a:ext>
            </a:extLst>
          </p:cNvPr>
          <p:cNvSpPr>
            <a:spLocks noGrp="1"/>
          </p:cNvSpPr>
          <p:nvPr>
            <p:ph idx="1"/>
          </p:nvPr>
        </p:nvSpPr>
        <p:spPr/>
        <p:txBody>
          <a:bodyPr>
            <a:normAutofit/>
          </a:bodyPr>
          <a:lstStyle/>
          <a:p>
            <a:r>
              <a:rPr lang="en-US" dirty="0">
                <a:solidFill>
                  <a:srgbClr val="333333"/>
                </a:solidFill>
              </a:rPr>
              <a:t>Comparison operators are used to test the conditions inside our conditional statements</a:t>
            </a:r>
          </a:p>
          <a:p>
            <a:pPr marL="857250" lvl="1" indent="-457200">
              <a:buFont typeface="+mj-lt"/>
              <a:buAutoNum type="arabicPeriod"/>
            </a:pPr>
            <a:r>
              <a:rPr lang="en-US" dirty="0">
                <a:solidFill>
                  <a:srgbClr val="333333"/>
                </a:solidFill>
              </a:rPr>
              <a:t>=== and !== : test if one value is identical to, or not identical to, another.</a:t>
            </a:r>
          </a:p>
          <a:p>
            <a:pPr marL="857250" lvl="1" indent="-457200">
              <a:buFont typeface="+mj-lt"/>
              <a:buAutoNum type="arabicPeriod"/>
            </a:pPr>
            <a:r>
              <a:rPr lang="en-US" dirty="0">
                <a:solidFill>
                  <a:srgbClr val="333333"/>
                </a:solidFill>
              </a:rPr>
              <a:t>&lt; and &gt; : test if one value is less than or greater than another.</a:t>
            </a:r>
          </a:p>
          <a:p>
            <a:pPr marL="857250" lvl="1" indent="-457200">
              <a:buFont typeface="+mj-lt"/>
              <a:buAutoNum type="arabicPeriod"/>
            </a:pPr>
            <a:r>
              <a:rPr lang="en-US" dirty="0">
                <a:solidFill>
                  <a:srgbClr val="333333"/>
                </a:solidFill>
              </a:rPr>
              <a:t>&lt;= and &gt;= : test if one value is less than or equal to, or greater than or equal to, another.</a:t>
            </a:r>
          </a:p>
        </p:txBody>
      </p:sp>
    </p:spTree>
    <p:extLst>
      <p:ext uri="{BB962C8B-B14F-4D97-AF65-F5344CB8AC3E}">
        <p14:creationId xmlns:p14="http://schemas.microsoft.com/office/powerpoint/2010/main" val="5433534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Nesting if…else</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15</a:t>
            </a:fld>
            <a:endParaRPr lang="en-US"/>
          </a:p>
        </p:txBody>
      </p:sp>
      <p:sp>
        <p:nvSpPr>
          <p:cNvPr id="7" name="Content Placeholder 6">
            <a:extLst>
              <a:ext uri="{FF2B5EF4-FFF2-40B4-BE49-F238E27FC236}">
                <a16:creationId xmlns:a16="http://schemas.microsoft.com/office/drawing/2014/main" id="{2C6BB176-5148-A34F-BC3F-0F72DAFAAA16}"/>
              </a:ext>
            </a:extLst>
          </p:cNvPr>
          <p:cNvSpPr>
            <a:spLocks noGrp="1"/>
          </p:cNvSpPr>
          <p:nvPr>
            <p:ph idx="1"/>
          </p:nvPr>
        </p:nvSpPr>
        <p:spPr/>
        <p:txBody>
          <a:bodyPr>
            <a:normAutofit/>
          </a:bodyPr>
          <a:lstStyle/>
          <a:p>
            <a:r>
              <a:rPr lang="en-US" dirty="0">
                <a:solidFill>
                  <a:srgbClr val="333333"/>
                </a:solidFill>
              </a:rPr>
              <a:t>It is perfectly OK to put one if...else statement inside another one — to nest them. </a:t>
            </a:r>
          </a:p>
        </p:txBody>
      </p:sp>
      <p:pic>
        <p:nvPicPr>
          <p:cNvPr id="8" name="Picture 7">
            <a:extLst>
              <a:ext uri="{FF2B5EF4-FFF2-40B4-BE49-F238E27FC236}">
                <a16:creationId xmlns:a16="http://schemas.microsoft.com/office/drawing/2014/main" id="{056DE877-6F82-0A4B-BC0E-A068F54A17AA}"/>
              </a:ext>
            </a:extLst>
          </p:cNvPr>
          <p:cNvPicPr>
            <a:picLocks noChangeAspect="1"/>
          </p:cNvPicPr>
          <p:nvPr/>
        </p:nvPicPr>
        <p:blipFill>
          <a:blip r:embed="rId3"/>
          <a:stretch>
            <a:fillRect/>
          </a:stretch>
        </p:blipFill>
        <p:spPr>
          <a:xfrm>
            <a:off x="2126201" y="1718499"/>
            <a:ext cx="4927314" cy="2876124"/>
          </a:xfrm>
          <a:prstGeom prst="rect">
            <a:avLst/>
          </a:prstGeom>
          <a:ln>
            <a:solidFill>
              <a:schemeClr val="accent1"/>
            </a:solidFill>
          </a:ln>
        </p:spPr>
      </p:pic>
    </p:spTree>
    <p:extLst>
      <p:ext uri="{BB962C8B-B14F-4D97-AF65-F5344CB8AC3E}">
        <p14:creationId xmlns:p14="http://schemas.microsoft.com/office/powerpoint/2010/main" val="1604725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Logical operators</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16</a:t>
            </a:fld>
            <a:endParaRPr lang="en-US"/>
          </a:p>
        </p:txBody>
      </p:sp>
      <p:sp>
        <p:nvSpPr>
          <p:cNvPr id="7" name="Content Placeholder 6">
            <a:extLst>
              <a:ext uri="{FF2B5EF4-FFF2-40B4-BE49-F238E27FC236}">
                <a16:creationId xmlns:a16="http://schemas.microsoft.com/office/drawing/2014/main" id="{2C6BB176-5148-A34F-BC3F-0F72DAFAAA16}"/>
              </a:ext>
            </a:extLst>
          </p:cNvPr>
          <p:cNvSpPr>
            <a:spLocks noGrp="1"/>
          </p:cNvSpPr>
          <p:nvPr>
            <p:ph idx="1"/>
          </p:nvPr>
        </p:nvSpPr>
        <p:spPr/>
        <p:txBody>
          <a:bodyPr>
            <a:normAutofit/>
          </a:bodyPr>
          <a:lstStyle/>
          <a:p>
            <a:r>
              <a:rPr lang="en-US" dirty="0">
                <a:solidFill>
                  <a:srgbClr val="333333"/>
                </a:solidFill>
              </a:rPr>
              <a:t>If you want to test multiple conditions without writing nested if...else statements, </a:t>
            </a:r>
            <a:r>
              <a:rPr lang="en-US" dirty="0">
                <a:solidFill>
                  <a:srgbClr val="3D7E9A"/>
                </a:solidFill>
                <a:hlinkClick r:id="rId3">
                  <a:extLst>
                    <a:ext uri="{A12FA001-AC4F-418D-AE19-62706E023703}">
                      <ahyp:hlinkClr xmlns:ahyp="http://schemas.microsoft.com/office/drawing/2018/hyperlinkcolor" val="tx"/>
                    </a:ext>
                  </a:extLst>
                </a:hlinkClick>
              </a:rPr>
              <a:t>logical operators</a:t>
            </a:r>
            <a:r>
              <a:rPr lang="en-US" dirty="0">
                <a:solidFill>
                  <a:srgbClr val="333333"/>
                </a:solidFill>
              </a:rPr>
              <a:t> can help you. When used in conditions, the first two do the following:</a:t>
            </a:r>
          </a:p>
          <a:p>
            <a:pPr marL="857250" lvl="1" indent="-457200">
              <a:buFont typeface="+mj-lt"/>
              <a:buAutoNum type="arabicPeriod"/>
            </a:pPr>
            <a:r>
              <a:rPr lang="en-US" dirty="0">
                <a:solidFill>
                  <a:srgbClr val="333333"/>
                </a:solidFill>
              </a:rPr>
              <a:t>&amp;&amp; — AND</a:t>
            </a:r>
          </a:p>
          <a:p>
            <a:pPr marL="857250" lvl="1" indent="-457200">
              <a:buFont typeface="+mj-lt"/>
              <a:buAutoNum type="arabicPeriod"/>
            </a:pPr>
            <a:r>
              <a:rPr lang="en-US" dirty="0">
                <a:solidFill>
                  <a:srgbClr val="333333"/>
                </a:solidFill>
              </a:rPr>
              <a:t>|| — OR</a:t>
            </a:r>
          </a:p>
        </p:txBody>
      </p:sp>
    </p:spTree>
    <p:extLst>
      <p:ext uri="{BB962C8B-B14F-4D97-AF65-F5344CB8AC3E}">
        <p14:creationId xmlns:p14="http://schemas.microsoft.com/office/powerpoint/2010/main" val="33311402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Logical operators</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17</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dirty="0"/>
              <a:t>To give you an </a:t>
            </a:r>
            <a:r>
              <a:rPr lang="en-US" b="1" dirty="0"/>
              <a:t>AND</a:t>
            </a:r>
            <a:r>
              <a:rPr lang="en-US" dirty="0"/>
              <a:t> example, the previous example snippet can be rewritten to this:</a:t>
            </a:r>
          </a:p>
          <a:p>
            <a:pPr marL="0" indent="0">
              <a:buNone/>
            </a:pPr>
            <a:endParaRPr lang="en-US" dirty="0"/>
          </a:p>
        </p:txBody>
      </p:sp>
      <p:pic>
        <p:nvPicPr>
          <p:cNvPr id="3" name="Picture 2">
            <a:extLst>
              <a:ext uri="{FF2B5EF4-FFF2-40B4-BE49-F238E27FC236}">
                <a16:creationId xmlns:a16="http://schemas.microsoft.com/office/drawing/2014/main" id="{93CC59FD-A04F-8D47-942C-ADBFD1D8B110}"/>
              </a:ext>
            </a:extLst>
          </p:cNvPr>
          <p:cNvPicPr>
            <a:picLocks noChangeAspect="1"/>
          </p:cNvPicPr>
          <p:nvPr/>
        </p:nvPicPr>
        <p:blipFill>
          <a:blip r:embed="rId3"/>
          <a:stretch>
            <a:fillRect/>
          </a:stretch>
        </p:blipFill>
        <p:spPr>
          <a:xfrm>
            <a:off x="462358" y="1854454"/>
            <a:ext cx="8255000" cy="2336800"/>
          </a:xfrm>
          <a:prstGeom prst="rect">
            <a:avLst/>
          </a:prstGeom>
          <a:ln>
            <a:solidFill>
              <a:schemeClr val="accent1"/>
            </a:solidFill>
          </a:ln>
        </p:spPr>
      </p:pic>
    </p:spTree>
    <p:extLst>
      <p:ext uri="{BB962C8B-B14F-4D97-AF65-F5344CB8AC3E}">
        <p14:creationId xmlns:p14="http://schemas.microsoft.com/office/powerpoint/2010/main" val="35584703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Logical operators</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18</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dirty="0"/>
              <a:t>Let's look at a quick </a:t>
            </a:r>
            <a:r>
              <a:rPr lang="en-US" b="1" dirty="0"/>
              <a:t>OR</a:t>
            </a:r>
            <a:r>
              <a:rPr lang="en-US" dirty="0"/>
              <a:t> example:</a:t>
            </a:r>
          </a:p>
          <a:p>
            <a:pPr marL="0" indent="0">
              <a:buNone/>
            </a:pPr>
            <a:endParaRPr lang="en-US" dirty="0"/>
          </a:p>
          <a:p>
            <a:pPr marL="0" indent="0">
              <a:buNone/>
            </a:pPr>
            <a:endParaRPr lang="en-US" dirty="0"/>
          </a:p>
        </p:txBody>
      </p:sp>
      <p:pic>
        <p:nvPicPr>
          <p:cNvPr id="3" name="Picture 2">
            <a:extLst>
              <a:ext uri="{FF2B5EF4-FFF2-40B4-BE49-F238E27FC236}">
                <a16:creationId xmlns:a16="http://schemas.microsoft.com/office/drawing/2014/main" id="{1C092BCD-0ED5-AE4D-BAE1-EA66D3EE4626}"/>
              </a:ext>
            </a:extLst>
          </p:cNvPr>
          <p:cNvPicPr>
            <a:picLocks noChangeAspect="1"/>
          </p:cNvPicPr>
          <p:nvPr/>
        </p:nvPicPr>
        <p:blipFill>
          <a:blip r:embed="rId3"/>
          <a:stretch>
            <a:fillRect/>
          </a:stretch>
        </p:blipFill>
        <p:spPr>
          <a:xfrm>
            <a:off x="615950" y="1593850"/>
            <a:ext cx="7912100" cy="1955800"/>
          </a:xfrm>
          <a:prstGeom prst="rect">
            <a:avLst/>
          </a:prstGeom>
        </p:spPr>
      </p:pic>
    </p:spTree>
    <p:extLst>
      <p:ext uri="{BB962C8B-B14F-4D97-AF65-F5344CB8AC3E}">
        <p14:creationId xmlns:p14="http://schemas.microsoft.com/office/powerpoint/2010/main" val="34987020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Logical operators</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19</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dirty="0"/>
              <a:t>The last type of logical operator, </a:t>
            </a:r>
            <a:r>
              <a:rPr lang="en-US" b="1" dirty="0"/>
              <a:t>NOT</a:t>
            </a:r>
            <a:r>
              <a:rPr lang="en-US" dirty="0"/>
              <a:t>, expressed by the ! operator, can be used to </a:t>
            </a:r>
            <a:r>
              <a:rPr lang="en-US" b="1" dirty="0"/>
              <a:t>negate</a:t>
            </a:r>
            <a:r>
              <a:rPr lang="en-US" dirty="0"/>
              <a:t> an expression. Let's combine it with </a:t>
            </a:r>
            <a:r>
              <a:rPr lang="en-US" b="1" dirty="0"/>
              <a:t>OR</a:t>
            </a:r>
            <a:r>
              <a:rPr lang="en-US" dirty="0"/>
              <a:t> in the above example:</a:t>
            </a:r>
          </a:p>
          <a:p>
            <a:endParaRPr lang="en-US" dirty="0"/>
          </a:p>
          <a:p>
            <a:pPr marL="0" indent="0">
              <a:buNone/>
            </a:pPr>
            <a:endParaRPr lang="en-US" dirty="0"/>
          </a:p>
          <a:p>
            <a:pPr marL="0" indent="0">
              <a:buNone/>
            </a:pPr>
            <a:endParaRPr lang="en-US" dirty="0"/>
          </a:p>
        </p:txBody>
      </p:sp>
      <p:pic>
        <p:nvPicPr>
          <p:cNvPr id="7" name="Picture 6">
            <a:extLst>
              <a:ext uri="{FF2B5EF4-FFF2-40B4-BE49-F238E27FC236}">
                <a16:creationId xmlns:a16="http://schemas.microsoft.com/office/drawing/2014/main" id="{02F67F51-5369-6546-88D1-9E9C0CB7EB0A}"/>
              </a:ext>
            </a:extLst>
          </p:cNvPr>
          <p:cNvPicPr>
            <a:picLocks noChangeAspect="1"/>
          </p:cNvPicPr>
          <p:nvPr/>
        </p:nvPicPr>
        <p:blipFill>
          <a:blip r:embed="rId3"/>
          <a:stretch>
            <a:fillRect/>
          </a:stretch>
        </p:blipFill>
        <p:spPr>
          <a:xfrm>
            <a:off x="443308" y="2225802"/>
            <a:ext cx="8293100" cy="2057400"/>
          </a:xfrm>
          <a:prstGeom prst="rect">
            <a:avLst/>
          </a:prstGeom>
        </p:spPr>
      </p:pic>
    </p:spTree>
    <p:extLst>
      <p:ext uri="{BB962C8B-B14F-4D97-AF65-F5344CB8AC3E}">
        <p14:creationId xmlns:p14="http://schemas.microsoft.com/office/powerpoint/2010/main" val="116185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13A9B-4311-1942-ACB8-0AAE96A606F7}"/>
              </a:ext>
            </a:extLst>
          </p:cNvPr>
          <p:cNvSpPr>
            <a:spLocks noGrp="1"/>
          </p:cNvSpPr>
          <p:nvPr>
            <p:ph type="title"/>
          </p:nvPr>
        </p:nvSpPr>
        <p:spPr/>
        <p:txBody>
          <a:bodyPr/>
          <a:lstStyle/>
          <a:p>
            <a:r>
              <a:rPr lang="en-US" dirty="0"/>
              <a:t>Table of Contents</a:t>
            </a:r>
          </a:p>
        </p:txBody>
      </p:sp>
      <p:sp>
        <p:nvSpPr>
          <p:cNvPr id="3" name="Content Placeholder 2">
            <a:extLst>
              <a:ext uri="{FF2B5EF4-FFF2-40B4-BE49-F238E27FC236}">
                <a16:creationId xmlns:a16="http://schemas.microsoft.com/office/drawing/2014/main" id="{A38A6896-78E5-EB47-8B1F-92735C91CDBD}"/>
              </a:ext>
            </a:extLst>
          </p:cNvPr>
          <p:cNvSpPr>
            <a:spLocks noGrp="1"/>
          </p:cNvSpPr>
          <p:nvPr>
            <p:ph idx="1"/>
          </p:nvPr>
        </p:nvSpPr>
        <p:spPr>
          <a:xfrm>
            <a:off x="278605" y="850106"/>
            <a:ext cx="8622507" cy="3744517"/>
          </a:xfrm>
        </p:spPr>
        <p:txBody>
          <a:bodyPr/>
          <a:lstStyle/>
          <a:p>
            <a:pPr marL="457200" indent="-457200">
              <a:buFont typeface="+mj-lt"/>
              <a:buAutoNum type="arabicPeriod"/>
            </a:pPr>
            <a:r>
              <a:rPr lang="en-US" dirty="0"/>
              <a:t>Overview – What is condition ?</a:t>
            </a:r>
          </a:p>
          <a:p>
            <a:pPr marL="457200" indent="-457200">
              <a:buFont typeface="+mj-lt"/>
              <a:buAutoNum type="arabicPeriod"/>
            </a:pPr>
            <a:r>
              <a:rPr lang="en-US" dirty="0"/>
              <a:t>if…else statement</a:t>
            </a:r>
          </a:p>
          <a:p>
            <a:pPr marL="457200" indent="-457200">
              <a:buFont typeface="+mj-lt"/>
              <a:buAutoNum type="arabicPeriod"/>
            </a:pPr>
            <a:r>
              <a:rPr lang="en-US" dirty="0"/>
              <a:t>switch statements</a:t>
            </a:r>
          </a:p>
          <a:p>
            <a:pPr marL="457200" indent="-457200">
              <a:buFont typeface="+mj-lt"/>
              <a:buAutoNum type="arabicPeriod"/>
            </a:pPr>
            <a:r>
              <a:rPr lang="en-US" dirty="0"/>
              <a:t>ternary operator</a:t>
            </a:r>
          </a:p>
          <a:p>
            <a:pPr marL="457200" indent="-457200">
              <a:buFont typeface="+mj-lt"/>
              <a:buAutoNum type="arabicPeriod"/>
            </a:pPr>
            <a:r>
              <a:rPr lang="en-US" dirty="0"/>
              <a:t>Q&amp;A</a:t>
            </a:r>
          </a:p>
          <a:p>
            <a:endParaRPr lang="en-US" dirty="0"/>
          </a:p>
        </p:txBody>
      </p:sp>
      <p:sp>
        <p:nvSpPr>
          <p:cNvPr id="4" name="Date Placeholder 3">
            <a:extLst>
              <a:ext uri="{FF2B5EF4-FFF2-40B4-BE49-F238E27FC236}">
                <a16:creationId xmlns:a16="http://schemas.microsoft.com/office/drawing/2014/main" id="{76C6622B-1770-A146-9DBF-36D31AB53BB5}"/>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DC33AA82-EEA7-C747-876C-C92400FB5D64}"/>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075FDB35-72A2-FA43-BB45-9FBF4C153D99}"/>
              </a:ext>
            </a:extLst>
          </p:cNvPr>
          <p:cNvSpPr>
            <a:spLocks noGrp="1"/>
          </p:cNvSpPr>
          <p:nvPr>
            <p:ph type="sldNum" sz="quarter" idx="12"/>
          </p:nvPr>
        </p:nvSpPr>
        <p:spPr/>
        <p:txBody>
          <a:bodyPr/>
          <a:lstStyle/>
          <a:p>
            <a:fld id="{E3B08AF7-4237-6949-8335-F63F47C2C8CC}" type="slidenum">
              <a:rPr lang="en-US" smtClean="0"/>
              <a:t>2</a:t>
            </a:fld>
            <a:endParaRPr lang="en-US"/>
          </a:p>
        </p:txBody>
      </p:sp>
    </p:spTree>
    <p:extLst>
      <p:ext uri="{BB962C8B-B14F-4D97-AF65-F5344CB8AC3E}">
        <p14:creationId xmlns:p14="http://schemas.microsoft.com/office/powerpoint/2010/main" val="3667469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Logical operators</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20</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dirty="0"/>
              <a:t>You can combine as many logical statements together as you want, in whatever structure</a:t>
            </a:r>
            <a:br>
              <a:rPr lang="en-US" dirty="0"/>
            </a:br>
            <a:endParaRPr lang="en-US" dirty="0"/>
          </a:p>
          <a:p>
            <a:endParaRPr lang="en-US" dirty="0"/>
          </a:p>
          <a:p>
            <a:pPr marL="0" indent="0">
              <a:buNone/>
            </a:pPr>
            <a:endParaRPr lang="en-US" dirty="0"/>
          </a:p>
          <a:p>
            <a:pPr marL="0" indent="0">
              <a:buNone/>
            </a:pPr>
            <a:endParaRPr lang="en-US" dirty="0"/>
          </a:p>
        </p:txBody>
      </p:sp>
      <p:pic>
        <p:nvPicPr>
          <p:cNvPr id="3" name="Picture 2">
            <a:extLst>
              <a:ext uri="{FF2B5EF4-FFF2-40B4-BE49-F238E27FC236}">
                <a16:creationId xmlns:a16="http://schemas.microsoft.com/office/drawing/2014/main" id="{C9450DFD-50D2-2040-896A-8675891E3E26}"/>
              </a:ext>
            </a:extLst>
          </p:cNvPr>
          <p:cNvPicPr>
            <a:picLocks noChangeAspect="1"/>
          </p:cNvPicPr>
          <p:nvPr/>
        </p:nvPicPr>
        <p:blipFill>
          <a:blip r:embed="rId3"/>
          <a:stretch>
            <a:fillRect/>
          </a:stretch>
        </p:blipFill>
        <p:spPr>
          <a:xfrm>
            <a:off x="345870" y="2266153"/>
            <a:ext cx="8487976" cy="1130308"/>
          </a:xfrm>
          <a:prstGeom prst="rect">
            <a:avLst/>
          </a:prstGeom>
        </p:spPr>
      </p:pic>
    </p:spTree>
    <p:extLst>
      <p:ext uri="{BB962C8B-B14F-4D97-AF65-F5344CB8AC3E}">
        <p14:creationId xmlns:p14="http://schemas.microsoft.com/office/powerpoint/2010/main" val="1527350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Logical operators</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21</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dirty="0"/>
              <a:t>Common mistake (wrong syntax):</a:t>
            </a:r>
          </a:p>
          <a:p>
            <a:pPr marL="0" indent="0">
              <a:buNone/>
            </a:pPr>
            <a:endParaRPr lang="en-US" dirty="0"/>
          </a:p>
          <a:p>
            <a:endParaRPr lang="en-US" dirty="0"/>
          </a:p>
          <a:p>
            <a:pPr marL="0" indent="0">
              <a:buNone/>
            </a:pPr>
            <a:endParaRPr lang="en-US" dirty="0"/>
          </a:p>
          <a:p>
            <a:pPr marL="0" indent="0">
              <a:buNone/>
            </a:pPr>
            <a:endParaRPr lang="en-US" dirty="0"/>
          </a:p>
        </p:txBody>
      </p:sp>
      <p:pic>
        <p:nvPicPr>
          <p:cNvPr id="7" name="Picture 6">
            <a:extLst>
              <a:ext uri="{FF2B5EF4-FFF2-40B4-BE49-F238E27FC236}">
                <a16:creationId xmlns:a16="http://schemas.microsoft.com/office/drawing/2014/main" id="{81822BE3-D780-2B47-B004-7EA6418074CB}"/>
              </a:ext>
            </a:extLst>
          </p:cNvPr>
          <p:cNvPicPr>
            <a:picLocks noChangeAspect="1"/>
          </p:cNvPicPr>
          <p:nvPr/>
        </p:nvPicPr>
        <p:blipFill>
          <a:blip r:embed="rId3"/>
          <a:stretch>
            <a:fillRect/>
          </a:stretch>
        </p:blipFill>
        <p:spPr>
          <a:xfrm>
            <a:off x="1645920" y="2011164"/>
            <a:ext cx="5918200" cy="1422400"/>
          </a:xfrm>
          <a:prstGeom prst="rect">
            <a:avLst/>
          </a:prstGeom>
        </p:spPr>
      </p:pic>
    </p:spTree>
    <p:extLst>
      <p:ext uri="{BB962C8B-B14F-4D97-AF65-F5344CB8AC3E}">
        <p14:creationId xmlns:p14="http://schemas.microsoft.com/office/powerpoint/2010/main" val="32147236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Logical operators</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22</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dirty="0">
                <a:solidFill>
                  <a:srgbClr val="333333"/>
                </a:solidFill>
              </a:rPr>
              <a:t>This is logically not what we want! </a:t>
            </a:r>
          </a:p>
          <a:p>
            <a:r>
              <a:rPr lang="en-US" dirty="0">
                <a:solidFill>
                  <a:srgbClr val="333333"/>
                </a:solidFill>
              </a:rPr>
              <a:t>To make this work you've got to specify a complete test either side of each </a:t>
            </a:r>
            <a:r>
              <a:rPr lang="en-US" b="1" dirty="0">
                <a:solidFill>
                  <a:srgbClr val="333333"/>
                </a:solidFill>
              </a:rPr>
              <a:t>OR</a:t>
            </a:r>
            <a:r>
              <a:rPr lang="en-US" dirty="0">
                <a:solidFill>
                  <a:srgbClr val="333333"/>
                </a:solidFill>
              </a:rPr>
              <a:t> operator:</a:t>
            </a:r>
          </a:p>
          <a:p>
            <a:pPr marL="0" indent="0">
              <a:buNone/>
            </a:pP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3" name="Picture 2">
            <a:extLst>
              <a:ext uri="{FF2B5EF4-FFF2-40B4-BE49-F238E27FC236}">
                <a16:creationId xmlns:a16="http://schemas.microsoft.com/office/drawing/2014/main" id="{6A158A11-DF34-2D4C-BBC1-B6C8FDD349FD}"/>
              </a:ext>
            </a:extLst>
          </p:cNvPr>
          <p:cNvPicPr>
            <a:picLocks noChangeAspect="1"/>
          </p:cNvPicPr>
          <p:nvPr/>
        </p:nvPicPr>
        <p:blipFill>
          <a:blip r:embed="rId3"/>
          <a:stretch>
            <a:fillRect/>
          </a:stretch>
        </p:blipFill>
        <p:spPr>
          <a:xfrm>
            <a:off x="894158" y="2394943"/>
            <a:ext cx="7391400" cy="1524000"/>
          </a:xfrm>
          <a:prstGeom prst="rect">
            <a:avLst/>
          </a:prstGeom>
        </p:spPr>
      </p:pic>
    </p:spTree>
    <p:extLst>
      <p:ext uri="{BB962C8B-B14F-4D97-AF65-F5344CB8AC3E}">
        <p14:creationId xmlns:p14="http://schemas.microsoft.com/office/powerpoint/2010/main" val="1474813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if…else </a:t>
            </a:r>
            <a:r>
              <a:rPr lang="en-US" altLang="en-US" sz="2400" dirty="0">
                <a:latin typeface="Arial" panose="020B0604020202020204" pitchFamily="34" charset="0"/>
                <a:cs typeface="Arial" panose="020B0604020202020204" pitchFamily="34" charset="0"/>
              </a:rPr>
              <a:t>- Summary</a:t>
            </a:r>
            <a:endParaRPr lang="en-US" sz="2400" dirty="0">
              <a:latin typeface="Arial" panose="020B0604020202020204" pitchFamily="34" charset="0"/>
              <a:cs typeface="Arial" panose="020B0604020202020204" pitchFamily="34" charset="0"/>
            </a:endParaRPr>
          </a:p>
        </p:txBody>
      </p:sp>
      <p:sp>
        <p:nvSpPr>
          <p:cNvPr id="6" name="Title 1"/>
          <p:cNvSpPr>
            <a:spLocks noGrp="1"/>
          </p:cNvSpPr>
          <p:nvPr>
            <p:ph idx="1"/>
          </p:nvPr>
        </p:nvSpPr>
        <p:spPr/>
        <p:txBody>
          <a:bodyPr>
            <a:normAutofit lnSpcReduction="10000"/>
          </a:bodyPr>
          <a:lstStyle/>
          <a:p>
            <a:r>
              <a:rPr lang="en-US" altLang="en-US" b="1" dirty="0"/>
              <a:t>i</a:t>
            </a:r>
            <a:r>
              <a:rPr lang="en-US" altLang="en-US" sz="2400" b="1" dirty="0">
                <a:latin typeface="Arial" panose="020B0604020202020204" pitchFamily="34" charset="0"/>
                <a:cs typeface="Arial" panose="020B0604020202020204" pitchFamily="34" charset="0"/>
              </a:rPr>
              <a:t>f…else</a:t>
            </a:r>
            <a:r>
              <a:rPr lang="en-US" altLang="en-US" sz="2400" dirty="0">
                <a:latin typeface="Arial" panose="020B0604020202020204" pitchFamily="34" charset="0"/>
                <a:cs typeface="Arial" panose="020B0604020202020204" pitchFamily="34" charset="0"/>
              </a:rPr>
              <a:t> is probably the most common type of conditional statement in JavaScript</a:t>
            </a:r>
          </a:p>
          <a:p>
            <a:r>
              <a:rPr lang="en-US" altLang="en-US" dirty="0"/>
              <a:t>Basic syntax: </a:t>
            </a:r>
            <a:r>
              <a:rPr lang="en-US" altLang="en-US" b="1" dirty="0"/>
              <a:t>if …else</a:t>
            </a:r>
          </a:p>
          <a:p>
            <a:r>
              <a:rPr lang="en-US" altLang="en-US" dirty="0"/>
              <a:t>You can have as much </a:t>
            </a:r>
            <a:r>
              <a:rPr lang="en-US" altLang="en-US" b="1" dirty="0"/>
              <a:t>else…if</a:t>
            </a:r>
            <a:r>
              <a:rPr lang="en-US" altLang="en-US" dirty="0"/>
              <a:t> as you need</a:t>
            </a:r>
          </a:p>
          <a:p>
            <a:r>
              <a:rPr lang="en-US" altLang="en-US" dirty="0"/>
              <a:t>You can nest as much </a:t>
            </a:r>
            <a:r>
              <a:rPr lang="en-US" altLang="en-US" b="1" dirty="0"/>
              <a:t>if…else </a:t>
            </a:r>
            <a:r>
              <a:rPr lang="en-US" altLang="en-US" dirty="0"/>
              <a:t>as you want (</a:t>
            </a:r>
            <a:r>
              <a:rPr lang="en-US" altLang="en-US" b="1" dirty="0"/>
              <a:t>Not recommended)</a:t>
            </a:r>
          </a:p>
          <a:p>
            <a:r>
              <a:rPr lang="en-US" altLang="en-US" dirty="0"/>
              <a:t>Make use of Logical operators to strike for cleaner and easy to understandab code</a:t>
            </a:r>
          </a:p>
          <a:p>
            <a:r>
              <a:rPr lang="en-US" altLang="en-US" dirty="0"/>
              <a:t>3 type of logical operators: </a:t>
            </a:r>
            <a:r>
              <a:rPr lang="en-US" altLang="en-US" b="1" dirty="0"/>
              <a:t>AND, OR, NOT</a:t>
            </a:r>
          </a:p>
          <a:p>
            <a:endParaRPr lang="en-US" alt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C868B440-E2B2-4B31-86A5-B73D743AFA1E}" type="datetime1">
              <a:rPr lang="en-US" smtClean="0"/>
              <a:t>7/16/20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23</a:t>
            </a:fld>
            <a:endParaRPr lang="en-US"/>
          </a:p>
        </p:txBody>
      </p:sp>
    </p:spTree>
    <p:extLst>
      <p:ext uri="{BB962C8B-B14F-4D97-AF65-F5344CB8AC3E}">
        <p14:creationId xmlns:p14="http://schemas.microsoft.com/office/powerpoint/2010/main" val="36602831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spcBef>
                <a:spcPct val="20000"/>
              </a:spcBef>
              <a:defRPr/>
            </a:pPr>
            <a:r>
              <a:rPr lang="vi-VN" sz="2400" b="0" cap="none" dirty="0">
                <a:solidFill>
                  <a:schemeClr val="tx1">
                    <a:lumMod val="95000"/>
                    <a:lumOff val="5000"/>
                  </a:schemeClr>
                </a:solidFill>
                <a:latin typeface="Arial" charset="0"/>
                <a:ea typeface="+mn-ea"/>
                <a:cs typeface="Arial" charset="0"/>
              </a:rPr>
              <a:t>switch statement</a:t>
            </a:r>
            <a:br>
              <a:rPr lang="vi-VN" sz="2400" b="0" cap="none" dirty="0">
                <a:solidFill>
                  <a:schemeClr val="tx1">
                    <a:lumMod val="95000"/>
                    <a:lumOff val="5000"/>
                  </a:schemeClr>
                </a:solidFill>
                <a:latin typeface="Arial" charset="0"/>
                <a:ea typeface="+mn-ea"/>
                <a:cs typeface="Arial" charset="0"/>
              </a:rPr>
            </a:br>
            <a:endParaRPr lang="en-US" sz="4400" dirty="0">
              <a:solidFill>
                <a:schemeClr val="tx1">
                  <a:lumMod val="95000"/>
                  <a:lumOff val="5000"/>
                </a:schemeClr>
              </a:solidFill>
            </a:endParaRPr>
          </a:p>
        </p:txBody>
      </p:sp>
      <p:sp>
        <p:nvSpPr>
          <p:cNvPr id="6" name="Title 1"/>
          <p:cNvSpPr>
            <a:spLocks noGrp="1"/>
          </p:cNvSpPr>
          <p:nvPr>
            <p:ph type="body" idx="1"/>
          </p:nvPr>
        </p:nvSpPr>
        <p:spPr/>
        <p:txBody>
          <a:bodyPr/>
          <a:lstStyle/>
          <a:p>
            <a:pPr>
              <a:defRPr/>
            </a:pPr>
            <a:r>
              <a:rPr lang="en-GB" dirty="0">
                <a:latin typeface="Arial" charset="0"/>
                <a:cs typeface="Arial" charset="0"/>
              </a:rPr>
              <a:t>Section 3</a:t>
            </a:r>
            <a:endParaRPr lang="vi-VN" dirty="0">
              <a:latin typeface="Arial" charset="0"/>
              <a:cs typeface="Arial" charset="0"/>
            </a:endParaRPr>
          </a:p>
        </p:txBody>
      </p:sp>
      <p:sp>
        <p:nvSpPr>
          <p:cNvPr id="3" name="Date Placeholder 2"/>
          <p:cNvSpPr>
            <a:spLocks noGrp="1"/>
          </p:cNvSpPr>
          <p:nvPr>
            <p:ph type="dt" sz="half" idx="10"/>
          </p:nvPr>
        </p:nvSpPr>
        <p:spPr/>
        <p:txBody>
          <a:bodyPr/>
          <a:lstStyle/>
          <a:p>
            <a:fld id="{5311EF71-FC9A-4939-859D-AA6007B9A73D}" type="datetime1">
              <a:rPr lang="en-US" smtClean="0"/>
              <a:t>7/16/20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24</a:t>
            </a:fld>
            <a:endParaRPr lang="en-US"/>
          </a:p>
        </p:txBody>
      </p:sp>
    </p:spTree>
    <p:extLst>
      <p:ext uri="{BB962C8B-B14F-4D97-AF65-F5344CB8AC3E}">
        <p14:creationId xmlns:p14="http://schemas.microsoft.com/office/powerpoint/2010/main" val="20802860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switch statement – Problem with if…else</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25</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dirty="0">
                <a:solidFill>
                  <a:srgbClr val="333333"/>
                </a:solidFill>
              </a:rPr>
              <a:t>if...else statements do the job of enabling conditional code well, but they are not without their downsides. </a:t>
            </a:r>
          </a:p>
          <a:p>
            <a:pPr marL="0" indent="0">
              <a:buNone/>
            </a:pPr>
            <a:endParaRPr lang="en-US" dirty="0"/>
          </a:p>
          <a:p>
            <a:endParaRPr lang="en-US" dirty="0"/>
          </a:p>
          <a:p>
            <a:pPr marL="0" indent="0">
              <a:buNone/>
            </a:pPr>
            <a:endParaRPr lang="en-US" dirty="0"/>
          </a:p>
          <a:p>
            <a:pPr marL="0" indent="0">
              <a:buNone/>
            </a:pPr>
            <a:endParaRPr lang="en-US" dirty="0"/>
          </a:p>
        </p:txBody>
      </p:sp>
      <p:pic>
        <p:nvPicPr>
          <p:cNvPr id="3" name="Picture 2">
            <a:extLst>
              <a:ext uri="{FF2B5EF4-FFF2-40B4-BE49-F238E27FC236}">
                <a16:creationId xmlns:a16="http://schemas.microsoft.com/office/drawing/2014/main" id="{46C585A8-0B54-694B-A2A4-2ADF84B5BE8C}"/>
              </a:ext>
            </a:extLst>
          </p:cNvPr>
          <p:cNvPicPr>
            <a:picLocks noChangeAspect="1"/>
          </p:cNvPicPr>
          <p:nvPr/>
        </p:nvPicPr>
        <p:blipFill>
          <a:blip r:embed="rId3"/>
          <a:stretch>
            <a:fillRect/>
          </a:stretch>
        </p:blipFill>
        <p:spPr>
          <a:xfrm>
            <a:off x="2584372" y="1655302"/>
            <a:ext cx="4010972" cy="3111961"/>
          </a:xfrm>
          <a:prstGeom prst="rect">
            <a:avLst/>
          </a:prstGeom>
          <a:ln>
            <a:solidFill>
              <a:schemeClr val="accent1"/>
            </a:solidFill>
          </a:ln>
        </p:spPr>
      </p:pic>
    </p:spTree>
    <p:extLst>
      <p:ext uri="{BB962C8B-B14F-4D97-AF65-F5344CB8AC3E}">
        <p14:creationId xmlns:p14="http://schemas.microsoft.com/office/powerpoint/2010/main" val="27449316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switch statement – For the rescue</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26</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dirty="0">
                <a:solidFill>
                  <a:srgbClr val="333333"/>
                </a:solidFill>
              </a:rPr>
              <a:t>In such a case, </a:t>
            </a:r>
            <a:r>
              <a:rPr lang="en-US" dirty="0">
                <a:solidFill>
                  <a:srgbClr val="3D7E9A"/>
                </a:solidFill>
                <a:hlinkClick r:id="rId3">
                  <a:extLst>
                    <a:ext uri="{A12FA001-AC4F-418D-AE19-62706E023703}">
                      <ahyp:hlinkClr xmlns:ahyp="http://schemas.microsoft.com/office/drawing/2018/hyperlinkcolor" val="tx"/>
                    </a:ext>
                  </a:extLst>
                </a:hlinkClick>
              </a:rPr>
              <a:t>switch statements</a:t>
            </a:r>
            <a:r>
              <a:rPr lang="en-US" dirty="0">
                <a:solidFill>
                  <a:srgbClr val="333333"/>
                </a:solidFill>
              </a:rPr>
              <a:t> are your friend</a:t>
            </a:r>
          </a:p>
          <a:p>
            <a:r>
              <a:rPr lang="en-US" dirty="0">
                <a:solidFill>
                  <a:srgbClr val="333333"/>
                </a:solidFill>
              </a:rPr>
              <a:t>It takes a single expression/value as an input,</a:t>
            </a:r>
          </a:p>
          <a:p>
            <a:r>
              <a:rPr lang="en-US" dirty="0">
                <a:solidFill>
                  <a:srgbClr val="333333"/>
                </a:solidFill>
              </a:rPr>
              <a:t>Look through a number of choices until they find one that matches that value</a:t>
            </a:r>
          </a:p>
          <a:p>
            <a:r>
              <a:rPr lang="en-US" dirty="0">
                <a:solidFill>
                  <a:srgbClr val="333333"/>
                </a:solidFill>
              </a:rPr>
              <a:t>Executing the corresponding code that goes along with it. </a:t>
            </a:r>
          </a:p>
          <a:p>
            <a:pPr marL="0" indent="0">
              <a:buNone/>
            </a:pPr>
            <a:endParaRPr lang="en-US" dirty="0"/>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9914841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switch statement – For the rescue</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27</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dirty="0">
                <a:solidFill>
                  <a:srgbClr val="333333"/>
                </a:solidFill>
              </a:rPr>
              <a:t>Here's some more pseudocode, to give you an idea:</a:t>
            </a:r>
            <a:endParaRPr lang="en-US" dirty="0"/>
          </a:p>
          <a:p>
            <a:pPr marL="0" indent="0">
              <a:buNone/>
            </a:pPr>
            <a:endParaRPr lang="en-US" dirty="0"/>
          </a:p>
          <a:p>
            <a:endParaRPr lang="en-US" dirty="0"/>
          </a:p>
          <a:p>
            <a:pPr marL="0" indent="0">
              <a:buNone/>
            </a:pPr>
            <a:endParaRPr lang="en-US" dirty="0"/>
          </a:p>
          <a:p>
            <a:pPr marL="0" indent="0">
              <a:buNone/>
            </a:pPr>
            <a:endParaRPr lang="en-US" dirty="0"/>
          </a:p>
        </p:txBody>
      </p:sp>
      <p:pic>
        <p:nvPicPr>
          <p:cNvPr id="3" name="Picture 2">
            <a:extLst>
              <a:ext uri="{FF2B5EF4-FFF2-40B4-BE49-F238E27FC236}">
                <a16:creationId xmlns:a16="http://schemas.microsoft.com/office/drawing/2014/main" id="{9A86F3CE-A866-C34D-955A-392010A2835A}"/>
              </a:ext>
            </a:extLst>
          </p:cNvPr>
          <p:cNvPicPr>
            <a:picLocks noChangeAspect="1"/>
          </p:cNvPicPr>
          <p:nvPr/>
        </p:nvPicPr>
        <p:blipFill>
          <a:blip r:embed="rId3"/>
          <a:stretch>
            <a:fillRect/>
          </a:stretch>
        </p:blipFill>
        <p:spPr>
          <a:xfrm>
            <a:off x="2104422" y="1311676"/>
            <a:ext cx="4970871" cy="3455587"/>
          </a:xfrm>
          <a:prstGeom prst="rect">
            <a:avLst/>
          </a:prstGeom>
        </p:spPr>
      </p:pic>
    </p:spTree>
    <p:extLst>
      <p:ext uri="{BB962C8B-B14F-4D97-AF65-F5344CB8AC3E}">
        <p14:creationId xmlns:p14="http://schemas.microsoft.com/office/powerpoint/2010/main" val="26949786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switch statement – For the rescue</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28</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sz="2000" dirty="0">
                <a:solidFill>
                  <a:srgbClr val="333333"/>
                </a:solidFill>
              </a:rPr>
              <a:t>Convert previous example to switch:</a:t>
            </a:r>
            <a:endParaRPr lang="en-US" sz="2000" dirty="0"/>
          </a:p>
          <a:p>
            <a:pPr marL="0" indent="0">
              <a:buNone/>
            </a:pPr>
            <a:endParaRPr lang="en-US" dirty="0"/>
          </a:p>
          <a:p>
            <a:endParaRPr lang="en-US" dirty="0"/>
          </a:p>
          <a:p>
            <a:pPr marL="0" indent="0">
              <a:buNone/>
            </a:pPr>
            <a:endParaRPr lang="en-US" dirty="0"/>
          </a:p>
          <a:p>
            <a:pPr marL="0" indent="0">
              <a:buNone/>
            </a:pPr>
            <a:endParaRPr lang="en-US" dirty="0"/>
          </a:p>
        </p:txBody>
      </p:sp>
      <p:pic>
        <p:nvPicPr>
          <p:cNvPr id="7" name="Picture 6">
            <a:extLst>
              <a:ext uri="{FF2B5EF4-FFF2-40B4-BE49-F238E27FC236}">
                <a16:creationId xmlns:a16="http://schemas.microsoft.com/office/drawing/2014/main" id="{1A207AF2-370B-F64E-BC68-3C74C39A4C4F}"/>
              </a:ext>
            </a:extLst>
          </p:cNvPr>
          <p:cNvPicPr>
            <a:picLocks noChangeAspect="1"/>
          </p:cNvPicPr>
          <p:nvPr/>
        </p:nvPicPr>
        <p:blipFill>
          <a:blip r:embed="rId3"/>
          <a:stretch>
            <a:fillRect/>
          </a:stretch>
        </p:blipFill>
        <p:spPr>
          <a:xfrm>
            <a:off x="3698217" y="1286373"/>
            <a:ext cx="1783281" cy="3394570"/>
          </a:xfrm>
          <a:prstGeom prst="rect">
            <a:avLst/>
          </a:prstGeom>
          <a:ln>
            <a:solidFill>
              <a:schemeClr val="accent1"/>
            </a:solidFill>
          </a:ln>
        </p:spPr>
      </p:pic>
    </p:spTree>
    <p:extLst>
      <p:ext uri="{BB962C8B-B14F-4D97-AF65-F5344CB8AC3E}">
        <p14:creationId xmlns:p14="http://schemas.microsoft.com/office/powerpoint/2010/main" val="37034866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Practice 1:</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7/16/20</a:t>
            </a:fld>
            <a:endParaRPr lang="en-US"/>
          </a:p>
        </p:txBody>
      </p:sp>
      <p:sp>
        <p:nvSpPr>
          <p:cNvPr id="4" name="Footer Placeholder 3"/>
          <p:cNvSpPr>
            <a:spLocks noGrp="1"/>
          </p:cNvSpPr>
          <p:nvPr>
            <p:ph type="ftr" sz="quarter" idx="11"/>
          </p:nvPr>
        </p:nvSpPr>
        <p:spPr/>
        <p:txBody>
          <a:bodyPr/>
          <a:lstStyle/>
          <a:p>
            <a:r>
              <a:rPr lang="en-US" dirty="0"/>
              <a:t>09e-BM/DT/FSOFT - ©FPT SOFTWARE – Fresher Academy - Internal Use</a:t>
            </a:r>
          </a:p>
        </p:txBody>
      </p:sp>
      <p:sp>
        <p:nvSpPr>
          <p:cNvPr id="5" name="Slide Number Placeholder 4"/>
          <p:cNvSpPr>
            <a:spLocks noGrp="1"/>
          </p:cNvSpPr>
          <p:nvPr>
            <p:ph type="sldNum" sz="quarter" idx="12"/>
          </p:nvPr>
        </p:nvSpPr>
        <p:spPr/>
        <p:txBody>
          <a:bodyPr/>
          <a:lstStyle/>
          <a:p>
            <a:fld id="{E3B08AF7-4237-6949-8335-F63F47C2C8CC}" type="slidenum">
              <a:rPr lang="en-US" smtClean="0"/>
              <a:t>29</a:t>
            </a:fld>
            <a:endParaRPr lang="en-US"/>
          </a:p>
        </p:txBody>
      </p:sp>
      <p:sp>
        <p:nvSpPr>
          <p:cNvPr id="11" name="Title 1">
            <a:extLst>
              <a:ext uri="{FF2B5EF4-FFF2-40B4-BE49-F238E27FC236}">
                <a16:creationId xmlns:a16="http://schemas.microsoft.com/office/drawing/2014/main" id="{F62ED87C-0338-AC41-83FC-7CF2ED9F1E60}"/>
              </a:ext>
            </a:extLst>
          </p:cNvPr>
          <p:cNvSpPr txBox="1">
            <a:spLocks/>
          </p:cNvSpPr>
          <p:nvPr/>
        </p:nvSpPr>
        <p:spPr>
          <a:xfrm>
            <a:off x="0" y="2040701"/>
            <a:ext cx="9144000" cy="1329917"/>
          </a:xfrm>
          <a:prstGeom prst="rect">
            <a:avLst/>
          </a:prstGeom>
        </p:spPr>
        <p:txBody>
          <a:bodyPr vert="horz" lIns="91440" tIns="45720" rIns="91440" bIns="45720" rtlCol="0" anchor="ctr">
            <a:noAutofit/>
          </a:bodyPr>
          <a:lstStyle>
            <a:lvl1pPr algn="l" defTabSz="457200" rtl="0" eaLnBrk="1" latinLnBrk="0" hangingPunct="1">
              <a:spcBef>
                <a:spcPct val="0"/>
              </a:spcBef>
              <a:buNone/>
              <a:defRPr sz="3200" b="1" kern="1200">
                <a:solidFill>
                  <a:schemeClr val="bg1"/>
                </a:solidFill>
                <a:latin typeface="Arial" panose="020B0604020202020204" pitchFamily="34" charset="0"/>
                <a:ea typeface="+mj-ea"/>
                <a:cs typeface="Arial" panose="020B0604020202020204" pitchFamily="34" charset="0"/>
              </a:defRPr>
            </a:lvl1pPr>
          </a:lstStyle>
          <a:p>
            <a:pPr algn="ctr"/>
            <a:r>
              <a:rPr lang="en-US" sz="3600" dirty="0">
                <a:solidFill>
                  <a:schemeClr val="accent6">
                    <a:lumMod val="75000"/>
                  </a:schemeClr>
                </a:solidFill>
                <a:cs typeface="Arial"/>
              </a:rPr>
              <a:t>Practice 1:  switch statement</a:t>
            </a:r>
          </a:p>
        </p:txBody>
      </p:sp>
    </p:spTree>
    <p:extLst>
      <p:ext uri="{BB962C8B-B14F-4D97-AF65-F5344CB8AC3E}">
        <p14:creationId xmlns:p14="http://schemas.microsoft.com/office/powerpoint/2010/main" val="3223045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en-US" sz="2400" dirty="0">
                <a:latin typeface="Arial" panose="020B0604020202020204" pitchFamily="34" charset="0"/>
                <a:cs typeface="Arial" panose="020B0604020202020204" pitchFamily="34" charset="0"/>
              </a:rPr>
              <a:t>Lesson</a:t>
            </a:r>
            <a:r>
              <a:rPr lang="vi-VN" altLang="en-US" sz="2400" dirty="0">
                <a:latin typeface="Arial" panose="020B0604020202020204" pitchFamily="34" charset="0"/>
                <a:cs typeface="Arial" panose="020B0604020202020204" pitchFamily="34" charset="0"/>
              </a:rPr>
              <a:t> </a:t>
            </a:r>
            <a:r>
              <a:rPr lang="en-US" altLang="en-US" sz="2400" dirty="0">
                <a:latin typeface="Arial" panose="020B0604020202020204" pitchFamily="34" charset="0"/>
                <a:cs typeface="Arial" panose="020B0604020202020204" pitchFamily="34" charset="0"/>
              </a:rPr>
              <a:t>O</a:t>
            </a:r>
            <a:r>
              <a:rPr lang="vi-VN" altLang="en-US" sz="2400" dirty="0">
                <a:latin typeface="Arial" panose="020B0604020202020204" pitchFamily="34" charset="0"/>
                <a:cs typeface="Arial" panose="020B0604020202020204" pitchFamily="34" charset="0"/>
              </a:rPr>
              <a:t>bjectives</a:t>
            </a:r>
            <a:endParaRPr lang="en-US" sz="2400"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p:txBody>
          <a:bodyPr>
            <a:normAutofit/>
          </a:bodyPr>
          <a:lstStyle/>
          <a:p>
            <a:r>
              <a:rPr lang="en-US" altLang="en-US" sz="2000" dirty="0"/>
              <a:t>Understand the needs to make decisions and carry out actions accordingly depending on different inputs, scenario</a:t>
            </a:r>
          </a:p>
          <a:p>
            <a:r>
              <a:rPr lang="en-US" altLang="en-US" sz="2000" dirty="0"/>
              <a:t>Understand how conditional statements work in JavaScript</a:t>
            </a:r>
          </a:p>
          <a:p>
            <a:r>
              <a:rPr lang="en-US" altLang="en-US" sz="2000" dirty="0"/>
              <a:t>Able to use if…else, switch, ternary operator with ease to make decisions</a:t>
            </a:r>
          </a:p>
        </p:txBody>
      </p:sp>
      <p:sp>
        <p:nvSpPr>
          <p:cNvPr id="4" name="Date Placeholder 3"/>
          <p:cNvSpPr>
            <a:spLocks noGrp="1"/>
          </p:cNvSpPr>
          <p:nvPr>
            <p:ph type="dt" sz="half" idx="10"/>
          </p:nvPr>
        </p:nvSpPr>
        <p:spPr/>
        <p:txBody>
          <a:bodyPr/>
          <a:lstStyle/>
          <a:p>
            <a:fld id="{6D833602-3032-40E0-910C-A05081070B9D}" type="datetime1">
              <a:rPr lang="en-US" smtClean="0"/>
              <a:t>7/16/20</a:t>
            </a:fld>
            <a:endParaRPr lang="en-US"/>
          </a:p>
        </p:txBody>
      </p:sp>
      <p:sp>
        <p:nvSpPr>
          <p:cNvPr id="6"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a:t>
            </a:fld>
            <a:endParaRPr lang="en-US"/>
          </a:p>
        </p:txBody>
      </p:sp>
    </p:spTree>
    <p:extLst>
      <p:ext uri="{BB962C8B-B14F-4D97-AF65-F5344CB8AC3E}">
        <p14:creationId xmlns:p14="http://schemas.microsoft.com/office/powerpoint/2010/main" val="6838283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spcBef>
                <a:spcPts val="0"/>
              </a:spcBef>
              <a:defRPr/>
            </a:pPr>
            <a:r>
              <a:rPr lang="en-US" sz="2400" dirty="0"/>
              <a:t>switch statement </a:t>
            </a:r>
            <a:r>
              <a:rPr lang="en-US" altLang="en-US" sz="2400" dirty="0">
                <a:latin typeface="Arial" panose="020B0604020202020204" pitchFamily="34" charset="0"/>
                <a:cs typeface="Arial" panose="020B0604020202020204" pitchFamily="34" charset="0"/>
              </a:rPr>
              <a:t>- Summary</a:t>
            </a:r>
            <a:endParaRPr lang="en-US" sz="2400" dirty="0">
              <a:latin typeface="Arial" panose="020B0604020202020204" pitchFamily="34" charset="0"/>
              <a:cs typeface="Arial" panose="020B0604020202020204" pitchFamily="34" charset="0"/>
            </a:endParaRPr>
          </a:p>
        </p:txBody>
      </p:sp>
      <p:sp>
        <p:nvSpPr>
          <p:cNvPr id="6" name="Title 1"/>
          <p:cNvSpPr>
            <a:spLocks noGrp="1"/>
          </p:cNvSpPr>
          <p:nvPr>
            <p:ph idx="1"/>
          </p:nvPr>
        </p:nvSpPr>
        <p:spPr/>
        <p:txBody>
          <a:bodyPr>
            <a:normAutofit/>
          </a:bodyPr>
          <a:lstStyle/>
          <a:p>
            <a:pPr algn="just">
              <a:defRPr/>
            </a:pPr>
            <a:r>
              <a:rPr lang="en-US" dirty="0"/>
              <a:t>When you get a large number of choices think about </a:t>
            </a:r>
            <a:r>
              <a:rPr lang="en-US" b="1" dirty="0"/>
              <a:t>switch</a:t>
            </a:r>
          </a:p>
          <a:p>
            <a:pPr algn="just">
              <a:defRPr/>
            </a:pPr>
            <a:r>
              <a:rPr lang="en-US" dirty="0"/>
              <a:t>Syntax for switch is: switch (value) { case: }</a:t>
            </a:r>
          </a:p>
          <a:p>
            <a:pPr algn="just">
              <a:defRPr/>
            </a:pPr>
            <a:r>
              <a:rPr lang="en-US" b="1" dirty="0"/>
              <a:t>default</a:t>
            </a:r>
            <a:r>
              <a:rPr lang="en-US" dirty="0"/>
              <a:t> case is optional but it’s recommended to include one</a:t>
            </a:r>
          </a:p>
          <a:p>
            <a:pPr algn="just">
              <a:defRPr/>
            </a:pPr>
            <a:r>
              <a:rPr lang="en-US" dirty="0"/>
              <a:t>Do not forget the </a:t>
            </a:r>
            <a:r>
              <a:rPr lang="en-US" b="1" dirty="0"/>
              <a:t>break</a:t>
            </a:r>
            <a:r>
              <a:rPr lang="en-US" dirty="0"/>
              <a:t> keywork if you don’t want your program to behave strangely</a:t>
            </a:r>
          </a:p>
        </p:txBody>
      </p:sp>
      <p:sp>
        <p:nvSpPr>
          <p:cNvPr id="3" name="Date Placeholder 2"/>
          <p:cNvSpPr>
            <a:spLocks noGrp="1"/>
          </p:cNvSpPr>
          <p:nvPr>
            <p:ph type="dt" sz="half" idx="10"/>
          </p:nvPr>
        </p:nvSpPr>
        <p:spPr/>
        <p:txBody>
          <a:bodyPr/>
          <a:lstStyle/>
          <a:p>
            <a:fld id="{C868B440-E2B2-4B31-86A5-B73D743AFA1E}" type="datetime1">
              <a:rPr lang="en-US" smtClean="0"/>
              <a:t>7/16/20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30</a:t>
            </a:fld>
            <a:endParaRPr lang="en-US"/>
          </a:p>
        </p:txBody>
      </p:sp>
    </p:spTree>
    <p:extLst>
      <p:ext uri="{BB962C8B-B14F-4D97-AF65-F5344CB8AC3E}">
        <p14:creationId xmlns:p14="http://schemas.microsoft.com/office/powerpoint/2010/main" val="282475778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spcBef>
                <a:spcPct val="20000"/>
              </a:spcBef>
              <a:defRPr/>
            </a:pPr>
            <a:r>
              <a:rPr lang="vi-VN" sz="2400" b="0" cap="none" dirty="0">
                <a:solidFill>
                  <a:schemeClr val="tx1">
                    <a:lumMod val="95000"/>
                    <a:lumOff val="5000"/>
                  </a:schemeClr>
                </a:solidFill>
                <a:latin typeface="Arial" charset="0"/>
                <a:ea typeface="+mn-ea"/>
                <a:cs typeface="Arial" charset="0"/>
              </a:rPr>
              <a:t>Ternary operator</a:t>
            </a:r>
            <a:br>
              <a:rPr lang="vi-VN" sz="2400" b="0" cap="none" dirty="0">
                <a:solidFill>
                  <a:schemeClr val="tx1">
                    <a:lumMod val="95000"/>
                    <a:lumOff val="5000"/>
                  </a:schemeClr>
                </a:solidFill>
                <a:latin typeface="Arial" charset="0"/>
                <a:ea typeface="+mn-ea"/>
                <a:cs typeface="Arial" charset="0"/>
              </a:rPr>
            </a:br>
            <a:endParaRPr lang="en-US" sz="4400" dirty="0">
              <a:solidFill>
                <a:schemeClr val="tx1">
                  <a:lumMod val="95000"/>
                  <a:lumOff val="5000"/>
                </a:schemeClr>
              </a:solidFill>
            </a:endParaRPr>
          </a:p>
        </p:txBody>
      </p:sp>
      <p:sp>
        <p:nvSpPr>
          <p:cNvPr id="6" name="Title 1"/>
          <p:cNvSpPr>
            <a:spLocks noGrp="1"/>
          </p:cNvSpPr>
          <p:nvPr>
            <p:ph type="body" idx="1"/>
          </p:nvPr>
        </p:nvSpPr>
        <p:spPr/>
        <p:txBody>
          <a:bodyPr/>
          <a:lstStyle/>
          <a:p>
            <a:pPr>
              <a:defRPr/>
            </a:pPr>
            <a:r>
              <a:rPr lang="en-GB" dirty="0">
                <a:latin typeface="Arial" charset="0"/>
                <a:cs typeface="Arial" charset="0"/>
              </a:rPr>
              <a:t>Section 4</a:t>
            </a:r>
            <a:endParaRPr lang="vi-VN" dirty="0">
              <a:latin typeface="Arial" charset="0"/>
              <a:cs typeface="Arial" charset="0"/>
            </a:endParaRPr>
          </a:p>
        </p:txBody>
      </p:sp>
      <p:sp>
        <p:nvSpPr>
          <p:cNvPr id="3" name="Date Placeholder 2"/>
          <p:cNvSpPr>
            <a:spLocks noGrp="1"/>
          </p:cNvSpPr>
          <p:nvPr>
            <p:ph type="dt" sz="half" idx="10"/>
          </p:nvPr>
        </p:nvSpPr>
        <p:spPr/>
        <p:txBody>
          <a:bodyPr/>
          <a:lstStyle/>
          <a:p>
            <a:fld id="{5311EF71-FC9A-4939-859D-AA6007B9A73D}" type="datetime1">
              <a:rPr lang="en-US" smtClean="0"/>
              <a:t>7/16/20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31</a:t>
            </a:fld>
            <a:endParaRPr lang="en-US"/>
          </a:p>
        </p:txBody>
      </p:sp>
    </p:spTree>
    <p:extLst>
      <p:ext uri="{BB962C8B-B14F-4D97-AF65-F5344CB8AC3E}">
        <p14:creationId xmlns:p14="http://schemas.microsoft.com/office/powerpoint/2010/main" val="3520723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vi-VN" sz="2400" dirty="0"/>
              <a:t>Ternary operator</a:t>
            </a:r>
            <a:r>
              <a:rPr lang="en-US" sz="2400" dirty="0"/>
              <a:t> – Syntax</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32</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dirty="0">
                <a:solidFill>
                  <a:srgbClr val="333333"/>
                </a:solidFill>
              </a:rPr>
              <a:t>The </a:t>
            </a:r>
            <a:r>
              <a:rPr lang="en-US" dirty="0">
                <a:solidFill>
                  <a:srgbClr val="3D7E9A"/>
                </a:solidFill>
                <a:hlinkClick r:id="rId3">
                  <a:extLst>
                    <a:ext uri="{A12FA001-AC4F-418D-AE19-62706E023703}">
                      <ahyp:hlinkClr xmlns:ahyp="http://schemas.microsoft.com/office/drawing/2018/hyperlinkcolor" val="tx"/>
                    </a:ext>
                  </a:extLst>
                </a:hlinkClick>
              </a:rPr>
              <a:t>ternary or conditional operator</a:t>
            </a:r>
            <a:r>
              <a:rPr lang="en-US" dirty="0">
                <a:solidFill>
                  <a:srgbClr val="333333"/>
                </a:solidFill>
              </a:rPr>
              <a:t> is a small bit of syntax that tests a condition and returns one value/expression if it is true, and another if it is false </a:t>
            </a:r>
          </a:p>
          <a:p>
            <a:r>
              <a:rPr lang="en-US" dirty="0">
                <a:solidFill>
                  <a:srgbClr val="333333"/>
                </a:solidFill>
              </a:rPr>
              <a:t>The pseudocode looks like this:</a:t>
            </a:r>
            <a:endParaRPr lang="en-US" dirty="0"/>
          </a:p>
          <a:p>
            <a:endParaRPr lang="en-US" dirty="0"/>
          </a:p>
          <a:p>
            <a:pPr marL="0" indent="0">
              <a:buNone/>
            </a:pPr>
            <a:endParaRPr lang="en-US" dirty="0"/>
          </a:p>
          <a:p>
            <a:pPr marL="0" indent="0">
              <a:buNone/>
            </a:pPr>
            <a:endParaRPr lang="en-US" dirty="0"/>
          </a:p>
        </p:txBody>
      </p:sp>
      <p:pic>
        <p:nvPicPr>
          <p:cNvPr id="3" name="Picture 2">
            <a:extLst>
              <a:ext uri="{FF2B5EF4-FFF2-40B4-BE49-F238E27FC236}">
                <a16:creationId xmlns:a16="http://schemas.microsoft.com/office/drawing/2014/main" id="{05207D1D-C879-2144-A210-1B566141ADC4}"/>
              </a:ext>
            </a:extLst>
          </p:cNvPr>
          <p:cNvPicPr>
            <a:picLocks noChangeAspect="1"/>
          </p:cNvPicPr>
          <p:nvPr/>
        </p:nvPicPr>
        <p:blipFill>
          <a:blip r:embed="rId4"/>
          <a:stretch>
            <a:fillRect/>
          </a:stretch>
        </p:blipFill>
        <p:spPr>
          <a:xfrm>
            <a:off x="856058" y="2722364"/>
            <a:ext cx="7467600" cy="800100"/>
          </a:xfrm>
          <a:prstGeom prst="rect">
            <a:avLst/>
          </a:prstGeom>
        </p:spPr>
      </p:pic>
    </p:spTree>
    <p:extLst>
      <p:ext uri="{BB962C8B-B14F-4D97-AF65-F5344CB8AC3E}">
        <p14:creationId xmlns:p14="http://schemas.microsoft.com/office/powerpoint/2010/main" val="12288682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vi-VN" sz="2400" dirty="0"/>
              <a:t>Ternary operator</a:t>
            </a:r>
            <a:r>
              <a:rPr lang="en-US" sz="2400" dirty="0"/>
              <a:t> – Example</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33</a:t>
            </a:fld>
            <a:endParaRPr lang="en-US"/>
          </a:p>
        </p:txBody>
      </p:sp>
      <p:sp>
        <p:nvSpPr>
          <p:cNvPr id="11" name="Content Placeholder 10">
            <a:extLst>
              <a:ext uri="{FF2B5EF4-FFF2-40B4-BE49-F238E27FC236}">
                <a16:creationId xmlns:a16="http://schemas.microsoft.com/office/drawing/2014/main" id="{19F78A5C-8E44-6A49-B428-63E973636A45}"/>
              </a:ext>
            </a:extLst>
          </p:cNvPr>
          <p:cNvSpPr>
            <a:spLocks noGrp="1"/>
          </p:cNvSpPr>
          <p:nvPr>
            <p:ph idx="1"/>
          </p:nvPr>
        </p:nvSpPr>
        <p:spPr/>
        <p:txBody>
          <a:bodyPr>
            <a:normAutofit/>
          </a:bodyPr>
          <a:lstStyle/>
          <a:p>
            <a:r>
              <a:rPr lang="en-US" dirty="0">
                <a:solidFill>
                  <a:srgbClr val="333333"/>
                </a:solidFill>
              </a:rPr>
              <a:t>So let's look at a simple example:</a:t>
            </a:r>
          </a:p>
          <a:p>
            <a:pPr marL="0" indent="0">
              <a:buNone/>
            </a:pPr>
            <a:endParaRPr lang="en-US" dirty="0"/>
          </a:p>
          <a:p>
            <a:endParaRPr lang="en-US" dirty="0"/>
          </a:p>
          <a:p>
            <a:pPr marL="0" indent="0">
              <a:buNone/>
            </a:pPr>
            <a:endParaRPr lang="en-US" dirty="0"/>
          </a:p>
          <a:p>
            <a:pPr marL="0" indent="0">
              <a:buNone/>
            </a:pPr>
            <a:endParaRPr lang="en-US" dirty="0"/>
          </a:p>
        </p:txBody>
      </p:sp>
      <p:pic>
        <p:nvPicPr>
          <p:cNvPr id="3" name="Picture 2">
            <a:extLst>
              <a:ext uri="{FF2B5EF4-FFF2-40B4-BE49-F238E27FC236}">
                <a16:creationId xmlns:a16="http://schemas.microsoft.com/office/drawing/2014/main" id="{825BD801-07E8-A24E-AD0C-39F692520678}"/>
              </a:ext>
            </a:extLst>
          </p:cNvPr>
          <p:cNvPicPr>
            <a:picLocks noChangeAspect="1"/>
          </p:cNvPicPr>
          <p:nvPr/>
        </p:nvPicPr>
        <p:blipFill>
          <a:blip r:embed="rId3"/>
          <a:stretch>
            <a:fillRect/>
          </a:stretch>
        </p:blipFill>
        <p:spPr>
          <a:xfrm>
            <a:off x="278605" y="1798728"/>
            <a:ext cx="8534400" cy="1124357"/>
          </a:xfrm>
          <a:prstGeom prst="rect">
            <a:avLst/>
          </a:prstGeom>
          <a:ln>
            <a:solidFill>
              <a:schemeClr val="accent1"/>
            </a:solidFill>
          </a:ln>
        </p:spPr>
      </p:pic>
    </p:spTree>
    <p:extLst>
      <p:ext uri="{BB962C8B-B14F-4D97-AF65-F5344CB8AC3E}">
        <p14:creationId xmlns:p14="http://schemas.microsoft.com/office/powerpoint/2010/main" val="5608844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Practice 2</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7/16/20</a:t>
            </a:fld>
            <a:endParaRPr lang="en-US"/>
          </a:p>
        </p:txBody>
      </p:sp>
      <p:sp>
        <p:nvSpPr>
          <p:cNvPr id="4" name="Footer Placeholder 3"/>
          <p:cNvSpPr>
            <a:spLocks noGrp="1"/>
          </p:cNvSpPr>
          <p:nvPr>
            <p:ph type="ftr" sz="quarter" idx="11"/>
          </p:nvPr>
        </p:nvSpPr>
        <p:spPr/>
        <p:txBody>
          <a:bodyPr/>
          <a:lstStyle/>
          <a:p>
            <a:r>
              <a:rPr lang="en-US" dirty="0"/>
              <a:t>09e-BM/DT/FSOFT - ©FPT SOFTWARE – Fresher Academy - Internal Use</a:t>
            </a:r>
          </a:p>
        </p:txBody>
      </p:sp>
      <p:sp>
        <p:nvSpPr>
          <p:cNvPr id="5" name="Slide Number Placeholder 4"/>
          <p:cNvSpPr>
            <a:spLocks noGrp="1"/>
          </p:cNvSpPr>
          <p:nvPr>
            <p:ph type="sldNum" sz="quarter" idx="12"/>
          </p:nvPr>
        </p:nvSpPr>
        <p:spPr/>
        <p:txBody>
          <a:bodyPr/>
          <a:lstStyle/>
          <a:p>
            <a:fld id="{E3B08AF7-4237-6949-8335-F63F47C2C8CC}" type="slidenum">
              <a:rPr lang="en-US" smtClean="0"/>
              <a:t>34</a:t>
            </a:fld>
            <a:endParaRPr lang="en-US"/>
          </a:p>
        </p:txBody>
      </p:sp>
      <p:sp>
        <p:nvSpPr>
          <p:cNvPr id="11" name="Title 1">
            <a:extLst>
              <a:ext uri="{FF2B5EF4-FFF2-40B4-BE49-F238E27FC236}">
                <a16:creationId xmlns:a16="http://schemas.microsoft.com/office/drawing/2014/main" id="{F62ED87C-0338-AC41-83FC-7CF2ED9F1E60}"/>
              </a:ext>
            </a:extLst>
          </p:cNvPr>
          <p:cNvSpPr txBox="1">
            <a:spLocks/>
          </p:cNvSpPr>
          <p:nvPr/>
        </p:nvSpPr>
        <p:spPr>
          <a:xfrm>
            <a:off x="0" y="2040701"/>
            <a:ext cx="9144000" cy="1329917"/>
          </a:xfrm>
          <a:prstGeom prst="rect">
            <a:avLst/>
          </a:prstGeom>
        </p:spPr>
        <p:txBody>
          <a:bodyPr vert="horz" lIns="91440" tIns="45720" rIns="91440" bIns="45720" rtlCol="0" anchor="ctr">
            <a:noAutofit/>
          </a:bodyPr>
          <a:lstStyle>
            <a:lvl1pPr algn="l" defTabSz="457200" rtl="0" eaLnBrk="1" latinLnBrk="0" hangingPunct="1">
              <a:spcBef>
                <a:spcPct val="0"/>
              </a:spcBef>
              <a:buNone/>
              <a:defRPr sz="3200" b="1" kern="1200">
                <a:solidFill>
                  <a:schemeClr val="bg1"/>
                </a:solidFill>
                <a:latin typeface="Arial" panose="020B0604020202020204" pitchFamily="34" charset="0"/>
                <a:ea typeface="+mj-ea"/>
                <a:cs typeface="Arial" panose="020B0604020202020204" pitchFamily="34" charset="0"/>
              </a:defRPr>
            </a:lvl1pPr>
          </a:lstStyle>
          <a:p>
            <a:pPr algn="ctr"/>
            <a:r>
              <a:rPr lang="en-US" sz="3600" dirty="0">
                <a:solidFill>
                  <a:schemeClr val="accent6">
                    <a:lumMod val="75000"/>
                  </a:schemeClr>
                </a:solidFill>
                <a:cs typeface="Arial"/>
              </a:rPr>
              <a:t>Practice 2: ternary operator</a:t>
            </a:r>
          </a:p>
        </p:txBody>
      </p:sp>
    </p:spTree>
    <p:extLst>
      <p:ext uri="{BB962C8B-B14F-4D97-AF65-F5344CB8AC3E}">
        <p14:creationId xmlns:p14="http://schemas.microsoft.com/office/powerpoint/2010/main" val="10948951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spcBef>
                <a:spcPts val="0"/>
              </a:spcBef>
              <a:defRPr/>
            </a:pPr>
            <a:r>
              <a:rPr lang="en-US" sz="2400" dirty="0"/>
              <a:t>Ternary operator </a:t>
            </a:r>
            <a:r>
              <a:rPr lang="en-US" altLang="en-US" sz="2400" dirty="0">
                <a:latin typeface="Arial" panose="020B0604020202020204" pitchFamily="34" charset="0"/>
                <a:cs typeface="Arial" panose="020B0604020202020204" pitchFamily="34" charset="0"/>
              </a:rPr>
              <a:t>- Summary</a:t>
            </a:r>
            <a:endParaRPr lang="en-US" sz="2400" dirty="0">
              <a:latin typeface="Arial" panose="020B0604020202020204" pitchFamily="34" charset="0"/>
              <a:cs typeface="Arial" panose="020B0604020202020204" pitchFamily="34" charset="0"/>
            </a:endParaRPr>
          </a:p>
        </p:txBody>
      </p:sp>
      <p:sp>
        <p:nvSpPr>
          <p:cNvPr id="6" name="Title 1"/>
          <p:cNvSpPr>
            <a:spLocks noGrp="1"/>
          </p:cNvSpPr>
          <p:nvPr>
            <p:ph idx="1"/>
          </p:nvPr>
        </p:nvSpPr>
        <p:spPr/>
        <p:txBody>
          <a:bodyPr>
            <a:normAutofit/>
          </a:bodyPr>
          <a:lstStyle/>
          <a:p>
            <a:pPr algn="just">
              <a:defRPr/>
            </a:pPr>
            <a:r>
              <a:rPr lang="en-US" dirty="0">
                <a:solidFill>
                  <a:srgbClr val="333333"/>
                </a:solidFill>
              </a:rPr>
              <a:t>Useful in some situations, and can take up a lot less code than an if...else block if you simply have two choices that are chosen between via a true/false condition.</a:t>
            </a:r>
          </a:p>
          <a:p>
            <a:pPr algn="just">
              <a:defRPr/>
            </a:pPr>
            <a:r>
              <a:rPr lang="en-US" dirty="0">
                <a:solidFill>
                  <a:srgbClr val="333333"/>
                </a:solidFill>
              </a:rPr>
              <a:t>Is an expression not a statement so it can be anywhere that expects an expression, for example: on the right side of = operator, an item an array, condition in if…else or switch, in template string and logical operators and much more</a:t>
            </a:r>
          </a:p>
        </p:txBody>
      </p:sp>
      <p:sp>
        <p:nvSpPr>
          <p:cNvPr id="3" name="Date Placeholder 2"/>
          <p:cNvSpPr>
            <a:spLocks noGrp="1"/>
          </p:cNvSpPr>
          <p:nvPr>
            <p:ph type="dt" sz="half" idx="10"/>
          </p:nvPr>
        </p:nvSpPr>
        <p:spPr/>
        <p:txBody>
          <a:bodyPr/>
          <a:lstStyle/>
          <a:p>
            <a:fld id="{C868B440-E2B2-4B31-86A5-B73D743AFA1E}" type="datetime1">
              <a:rPr lang="en-US" smtClean="0"/>
              <a:t>7/16/20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35</a:t>
            </a:fld>
            <a:endParaRPr lang="en-US"/>
          </a:p>
        </p:txBody>
      </p:sp>
    </p:spTree>
    <p:extLst>
      <p:ext uri="{BB962C8B-B14F-4D97-AF65-F5344CB8AC3E}">
        <p14:creationId xmlns:p14="http://schemas.microsoft.com/office/powerpoint/2010/main" val="39535395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6600" dirty="0">
                <a:solidFill>
                  <a:schemeClr val="accent6">
                    <a:lumMod val="75000"/>
                  </a:schemeClr>
                </a:solidFill>
                <a:cs typeface="Arial"/>
              </a:rPr>
              <a:t>Thank you</a:t>
            </a:r>
          </a:p>
        </p:txBody>
      </p:sp>
      <p:sp>
        <p:nvSpPr>
          <p:cNvPr id="4" name="Subtitle 3"/>
          <p:cNvSpPr>
            <a:spLocks noGrp="1"/>
          </p:cNvSpPr>
          <p:nvPr>
            <p:ph type="subTitle" idx="1"/>
          </p:nvPr>
        </p:nvSpPr>
        <p:spPr/>
        <p:txBody>
          <a:bodyPr/>
          <a:lstStyle/>
          <a:p>
            <a:r>
              <a:rPr lang="en-US" dirty="0"/>
              <a:t>Q&amp;A</a:t>
            </a:r>
          </a:p>
        </p:txBody>
      </p:sp>
      <p:sp>
        <p:nvSpPr>
          <p:cNvPr id="3" name="Date Placeholder 2"/>
          <p:cNvSpPr>
            <a:spLocks noGrp="1"/>
          </p:cNvSpPr>
          <p:nvPr>
            <p:ph type="dt" sz="half" idx="10"/>
          </p:nvPr>
        </p:nvSpPr>
        <p:spPr/>
        <p:txBody>
          <a:bodyPr/>
          <a:lstStyle/>
          <a:p>
            <a:fld id="{A6E310CF-D8EB-4339-A038-1E0E0D4A410F}" type="datetime1">
              <a:rPr lang="en-US" smtClean="0"/>
              <a:t>7/16/20</a:t>
            </a:fld>
            <a:endParaRPr lang="en-US"/>
          </a:p>
        </p:txBody>
      </p:sp>
      <p:sp>
        <p:nvSpPr>
          <p:cNvPr id="6"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36</a:t>
            </a:fld>
            <a:endParaRPr lang="en-US" dirty="0"/>
          </a:p>
        </p:txBody>
      </p:sp>
    </p:spTree>
    <p:extLst>
      <p:ext uri="{BB962C8B-B14F-4D97-AF65-F5344CB8AC3E}">
        <p14:creationId xmlns:p14="http://schemas.microsoft.com/office/powerpoint/2010/main" val="3906525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lvl="0">
              <a:spcBef>
                <a:spcPct val="20000"/>
              </a:spcBef>
              <a:defRPr/>
            </a:pPr>
            <a:r>
              <a:rPr lang="vi-VN" sz="2400" b="0" cap="none" dirty="0">
                <a:solidFill>
                  <a:schemeClr val="tx1">
                    <a:lumMod val="95000"/>
                    <a:lumOff val="5000"/>
                  </a:schemeClr>
                </a:solidFill>
                <a:latin typeface="Arial" charset="0"/>
                <a:ea typeface="+mn-ea"/>
                <a:cs typeface="Arial" charset="0"/>
              </a:rPr>
              <a:t>Overview – What is a condition?</a:t>
            </a:r>
            <a:endParaRPr lang="en-US" sz="4400" dirty="0">
              <a:solidFill>
                <a:schemeClr val="tx1">
                  <a:lumMod val="95000"/>
                  <a:lumOff val="5000"/>
                </a:schemeClr>
              </a:solidFill>
            </a:endParaRPr>
          </a:p>
        </p:txBody>
      </p:sp>
      <p:sp>
        <p:nvSpPr>
          <p:cNvPr id="6" name="Title 1"/>
          <p:cNvSpPr>
            <a:spLocks noGrp="1"/>
          </p:cNvSpPr>
          <p:nvPr>
            <p:ph type="body" idx="1"/>
          </p:nvPr>
        </p:nvSpPr>
        <p:spPr/>
        <p:txBody>
          <a:bodyPr/>
          <a:lstStyle/>
          <a:p>
            <a:pPr>
              <a:defRPr/>
            </a:pPr>
            <a:r>
              <a:rPr lang="en-GB">
                <a:latin typeface="Arial" charset="0"/>
                <a:cs typeface="Arial" charset="0"/>
              </a:rPr>
              <a:t>Section 1</a:t>
            </a:r>
            <a:endParaRPr lang="vi-VN" dirty="0">
              <a:latin typeface="Arial" charset="0"/>
              <a:cs typeface="Arial" charset="0"/>
            </a:endParaRPr>
          </a:p>
        </p:txBody>
      </p:sp>
      <p:sp>
        <p:nvSpPr>
          <p:cNvPr id="3" name="Date Placeholder 2"/>
          <p:cNvSpPr>
            <a:spLocks noGrp="1"/>
          </p:cNvSpPr>
          <p:nvPr>
            <p:ph type="dt" sz="half" idx="10"/>
          </p:nvPr>
        </p:nvSpPr>
        <p:spPr/>
        <p:txBody>
          <a:bodyPr/>
          <a:lstStyle/>
          <a:p>
            <a:fld id="{5311EF71-FC9A-4939-859D-AA6007B9A73D}" type="datetime1">
              <a:rPr lang="en-US" smtClean="0"/>
              <a:t>7/16/20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4</a:t>
            </a:fld>
            <a:endParaRPr lang="en-US"/>
          </a:p>
        </p:txBody>
      </p:sp>
    </p:spTree>
    <p:extLst>
      <p:ext uri="{BB962C8B-B14F-4D97-AF65-F5344CB8AC3E}">
        <p14:creationId xmlns:p14="http://schemas.microsoft.com/office/powerpoint/2010/main" val="757988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latin typeface="Arial" panose="020B0604020202020204" pitchFamily="34" charset="0"/>
                <a:cs typeface="Arial" panose="020B0604020202020204" pitchFamily="34" charset="0"/>
              </a:rPr>
              <a:t>Overview – What is a condition?</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7/16/20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5</a:t>
            </a:fld>
            <a:endParaRPr lang="en-US"/>
          </a:p>
        </p:txBody>
      </p:sp>
      <p:sp>
        <p:nvSpPr>
          <p:cNvPr id="7" name="Rectangle 6">
            <a:extLst>
              <a:ext uri="{FF2B5EF4-FFF2-40B4-BE49-F238E27FC236}">
                <a16:creationId xmlns:a16="http://schemas.microsoft.com/office/drawing/2014/main" id="{3E44F6CA-7D3C-4041-BC4F-6F0505FDB08C}"/>
              </a:ext>
            </a:extLst>
          </p:cNvPr>
          <p:cNvSpPr/>
          <p:nvPr/>
        </p:nvSpPr>
        <p:spPr>
          <a:xfrm>
            <a:off x="278605" y="858321"/>
            <a:ext cx="8622507" cy="3046988"/>
          </a:xfrm>
          <a:prstGeom prst="rect">
            <a:avLst/>
          </a:prstGeom>
        </p:spPr>
        <p:txBody>
          <a:bodyPr wrap="square">
            <a:spAutoFit/>
          </a:bodyPr>
          <a:lstStyle/>
          <a:p>
            <a:pPr marL="342900" indent="-342900">
              <a:buFont typeface="Arial" panose="020B0604020202020204" pitchFamily="34" charset="0"/>
              <a:buChar char="•"/>
            </a:pPr>
            <a:r>
              <a:rPr lang="en-US" sz="2400" dirty="0">
                <a:solidFill>
                  <a:srgbClr val="333333"/>
                </a:solidFill>
                <a:latin typeface="Arial" panose="020B0604020202020204" pitchFamily="34" charset="0"/>
              </a:rPr>
              <a:t>In any programming language, the code needs to make decisions and carry out actions accordingly depending on different inputs. </a:t>
            </a:r>
          </a:p>
          <a:p>
            <a:pPr marL="342900" indent="-342900">
              <a:buFont typeface="Arial" panose="020B0604020202020204" pitchFamily="34" charset="0"/>
              <a:buChar char="•"/>
            </a:pPr>
            <a:r>
              <a:rPr lang="en-US" sz="2400" b="1" dirty="0">
                <a:solidFill>
                  <a:srgbClr val="333333"/>
                </a:solidFill>
                <a:latin typeface="Arial" panose="020B0604020202020204" pitchFamily="34" charset="0"/>
              </a:rPr>
              <a:t>For example: </a:t>
            </a:r>
            <a:r>
              <a:rPr lang="en-US" sz="2400" dirty="0">
                <a:solidFill>
                  <a:srgbClr val="333333"/>
                </a:solidFill>
                <a:latin typeface="Arial" panose="020B0604020202020204" pitchFamily="34" charset="0"/>
              </a:rPr>
              <a:t>in a game, if the player's number of lives is 0, then it's game over. </a:t>
            </a:r>
          </a:p>
          <a:p>
            <a:pPr marL="342900" indent="-342900">
              <a:buFont typeface="Arial" panose="020B0604020202020204" pitchFamily="34" charset="0"/>
              <a:buChar char="•"/>
            </a:pPr>
            <a:r>
              <a:rPr lang="en-US" sz="2400" dirty="0">
                <a:solidFill>
                  <a:srgbClr val="333333"/>
                </a:solidFill>
                <a:latin typeface="Arial" panose="020B0604020202020204" pitchFamily="34" charset="0"/>
              </a:rPr>
              <a:t>In a weather app, if it is being looked at in the morning, show a sunrise graphic; show stars and a moon if it is nighttime.</a:t>
            </a:r>
          </a:p>
        </p:txBody>
      </p:sp>
    </p:spTree>
    <p:extLst>
      <p:ext uri="{BB962C8B-B14F-4D97-AF65-F5344CB8AC3E}">
        <p14:creationId xmlns:p14="http://schemas.microsoft.com/office/powerpoint/2010/main" val="4116642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latin typeface="Arial" panose="020B0604020202020204" pitchFamily="34" charset="0"/>
                <a:cs typeface="Arial" panose="020B0604020202020204" pitchFamily="34" charset="0"/>
              </a:rPr>
              <a:t>Overview – What is a condition?</a:t>
            </a:r>
            <a:endParaRPr 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2879C26C-EA9B-46F9-9E85-988B19AAD8EA}" type="datetime1">
              <a:rPr lang="en-US" smtClean="0"/>
              <a:t>7/16/20</a:t>
            </a:fld>
            <a:endParaRPr lang="en-US"/>
          </a:p>
        </p:txBody>
      </p:sp>
      <p:sp>
        <p:nvSpPr>
          <p:cNvPr id="4"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6</a:t>
            </a:fld>
            <a:endParaRPr lang="en-US"/>
          </a:p>
        </p:txBody>
      </p:sp>
      <p:pic>
        <p:nvPicPr>
          <p:cNvPr id="6" name="Picture 5">
            <a:extLst>
              <a:ext uri="{FF2B5EF4-FFF2-40B4-BE49-F238E27FC236}">
                <a16:creationId xmlns:a16="http://schemas.microsoft.com/office/drawing/2014/main" id="{CA4E0A7B-78CD-4547-B202-B1EF0272E751}"/>
              </a:ext>
            </a:extLst>
          </p:cNvPr>
          <p:cNvPicPr>
            <a:picLocks noChangeAspect="1"/>
          </p:cNvPicPr>
          <p:nvPr/>
        </p:nvPicPr>
        <p:blipFill>
          <a:blip r:embed="rId3"/>
          <a:stretch>
            <a:fillRect/>
          </a:stretch>
        </p:blipFill>
        <p:spPr>
          <a:xfrm>
            <a:off x="1645920" y="822250"/>
            <a:ext cx="6026912" cy="3766820"/>
          </a:xfrm>
          <a:prstGeom prst="rect">
            <a:avLst/>
          </a:prstGeom>
        </p:spPr>
      </p:pic>
    </p:spTree>
    <p:extLst>
      <p:ext uri="{BB962C8B-B14F-4D97-AF65-F5344CB8AC3E}">
        <p14:creationId xmlns:p14="http://schemas.microsoft.com/office/powerpoint/2010/main" val="1858192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sz="2400" dirty="0"/>
              <a:t>Overview – Summary</a:t>
            </a:r>
            <a:endParaRPr lang="en-US" sz="2400" dirty="0">
              <a:latin typeface="Arial" panose="020B0604020202020204" pitchFamily="34" charset="0"/>
              <a:cs typeface="Arial" panose="020B0604020202020204" pitchFamily="34" charset="0"/>
            </a:endParaRPr>
          </a:p>
        </p:txBody>
      </p:sp>
      <p:sp>
        <p:nvSpPr>
          <p:cNvPr id="6" name="Title 1"/>
          <p:cNvSpPr>
            <a:spLocks noGrp="1"/>
          </p:cNvSpPr>
          <p:nvPr>
            <p:ph idx="1"/>
          </p:nvPr>
        </p:nvSpPr>
        <p:spPr/>
        <p:txBody>
          <a:bodyPr>
            <a:normAutofit/>
          </a:bodyPr>
          <a:lstStyle/>
          <a:p>
            <a:r>
              <a:rPr lang="en-US" dirty="0"/>
              <a:t>Conditional plays a big role in any Programming language</a:t>
            </a:r>
          </a:p>
          <a:p>
            <a:r>
              <a:rPr lang="en-US" dirty="0"/>
              <a:t>It helps to make decisions and carry out actions </a:t>
            </a:r>
            <a:r>
              <a:rPr lang="en-US" dirty="0">
                <a:solidFill>
                  <a:srgbClr val="333333"/>
                </a:solidFill>
              </a:rPr>
              <a:t>accordingly depending on different inputs</a:t>
            </a:r>
          </a:p>
          <a:p>
            <a:r>
              <a:rPr lang="en-US" dirty="0">
                <a:solidFill>
                  <a:srgbClr val="333333"/>
                </a:solidFill>
              </a:rPr>
              <a:t>JavaScript provide such conditionals or control flow mechanism</a:t>
            </a:r>
            <a:br>
              <a:rPr lang="en-US" dirty="0"/>
            </a:br>
            <a:r>
              <a:rPr lang="en-US" dirty="0"/>
              <a:t> </a:t>
            </a:r>
            <a:endParaRPr lang="vi-VN" dirty="0"/>
          </a:p>
          <a:p>
            <a:endParaRPr lang="en-US" altLang="en-US" sz="2400" dirty="0">
              <a:latin typeface="Arial" panose="020B0604020202020204" pitchFamily="34" charset="0"/>
              <a:cs typeface="Arial" panose="020B0604020202020204" pitchFamily="34" charset="0"/>
            </a:endParaRPr>
          </a:p>
          <a:p>
            <a:pPr algn="just"/>
            <a:endParaRPr lang="en-US" altLang="en-US" sz="2400" dirty="0">
              <a:latin typeface="Arial" panose="020B0604020202020204" pitchFamily="34" charset="0"/>
              <a:cs typeface="Arial" panose="020B0604020202020204" pitchFamily="34" charset="0"/>
            </a:endParaRPr>
          </a:p>
        </p:txBody>
      </p:sp>
      <p:sp>
        <p:nvSpPr>
          <p:cNvPr id="3" name="Date Placeholder 2"/>
          <p:cNvSpPr>
            <a:spLocks noGrp="1"/>
          </p:cNvSpPr>
          <p:nvPr>
            <p:ph type="dt" sz="half" idx="10"/>
          </p:nvPr>
        </p:nvSpPr>
        <p:spPr/>
        <p:txBody>
          <a:bodyPr/>
          <a:lstStyle/>
          <a:p>
            <a:fld id="{C868B440-E2B2-4B31-86A5-B73D743AFA1E}" type="datetime1">
              <a:rPr lang="en-US" smtClean="0"/>
              <a:t>7/16/20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7</a:t>
            </a:fld>
            <a:endParaRPr lang="en-US"/>
          </a:p>
        </p:txBody>
      </p:sp>
    </p:spTree>
    <p:extLst>
      <p:ext uri="{BB962C8B-B14F-4D97-AF65-F5344CB8AC3E}">
        <p14:creationId xmlns:p14="http://schemas.microsoft.com/office/powerpoint/2010/main" val="30560165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pPr>
              <a:spcBef>
                <a:spcPct val="20000"/>
              </a:spcBef>
              <a:defRPr/>
            </a:pPr>
            <a:r>
              <a:rPr lang="vi-VN" sz="2400" b="0" cap="none" dirty="0">
                <a:solidFill>
                  <a:schemeClr val="tx1">
                    <a:lumMod val="95000"/>
                    <a:lumOff val="5000"/>
                  </a:schemeClr>
                </a:solidFill>
                <a:latin typeface="Arial" charset="0"/>
                <a:ea typeface="+mn-ea"/>
                <a:cs typeface="Arial" charset="0"/>
              </a:rPr>
              <a:t>if…else statement</a:t>
            </a:r>
            <a:br>
              <a:rPr lang="vi-VN" sz="2400" b="0" cap="none" dirty="0">
                <a:solidFill>
                  <a:schemeClr val="tx1">
                    <a:lumMod val="95000"/>
                    <a:lumOff val="5000"/>
                  </a:schemeClr>
                </a:solidFill>
                <a:latin typeface="Arial" charset="0"/>
                <a:ea typeface="+mn-ea"/>
                <a:cs typeface="Arial" charset="0"/>
              </a:rPr>
            </a:br>
            <a:endParaRPr lang="en-US" sz="4400" dirty="0">
              <a:solidFill>
                <a:schemeClr val="tx1">
                  <a:lumMod val="95000"/>
                  <a:lumOff val="5000"/>
                </a:schemeClr>
              </a:solidFill>
            </a:endParaRPr>
          </a:p>
        </p:txBody>
      </p:sp>
      <p:sp>
        <p:nvSpPr>
          <p:cNvPr id="6" name="Title 1"/>
          <p:cNvSpPr>
            <a:spLocks noGrp="1"/>
          </p:cNvSpPr>
          <p:nvPr>
            <p:ph type="body" idx="1"/>
          </p:nvPr>
        </p:nvSpPr>
        <p:spPr/>
        <p:txBody>
          <a:bodyPr/>
          <a:lstStyle/>
          <a:p>
            <a:pPr>
              <a:defRPr/>
            </a:pPr>
            <a:r>
              <a:rPr lang="en-GB" dirty="0">
                <a:latin typeface="Arial" charset="0"/>
                <a:cs typeface="Arial" charset="0"/>
              </a:rPr>
              <a:t>Section 2</a:t>
            </a:r>
            <a:endParaRPr lang="vi-VN" dirty="0">
              <a:latin typeface="Arial" charset="0"/>
              <a:cs typeface="Arial" charset="0"/>
            </a:endParaRPr>
          </a:p>
        </p:txBody>
      </p:sp>
      <p:sp>
        <p:nvSpPr>
          <p:cNvPr id="3" name="Date Placeholder 2"/>
          <p:cNvSpPr>
            <a:spLocks noGrp="1"/>
          </p:cNvSpPr>
          <p:nvPr>
            <p:ph type="dt" sz="half" idx="10"/>
          </p:nvPr>
        </p:nvSpPr>
        <p:spPr/>
        <p:txBody>
          <a:bodyPr/>
          <a:lstStyle/>
          <a:p>
            <a:fld id="{5311EF71-FC9A-4939-859D-AA6007B9A73D}" type="datetime1">
              <a:rPr lang="en-US" smtClean="0"/>
              <a:t>7/16/20</a:t>
            </a:fld>
            <a:endParaRPr lang="en-US"/>
          </a:p>
        </p:txBody>
      </p:sp>
      <p:sp>
        <p:nvSpPr>
          <p:cNvPr id="7" name="Footer Placeholder 3"/>
          <p:cNvSpPr>
            <a:spLocks noGrp="1"/>
          </p:cNvSpPr>
          <p:nvPr>
            <p:ph type="ftr" sz="quarter" idx="11"/>
          </p:nvPr>
        </p:nvSpPr>
        <p:spPr/>
        <p:txBody>
          <a:bodyPr/>
          <a:lstStyle/>
          <a:p>
            <a:r>
              <a:rPr lang="en-US"/>
              <a:t>09e-BM/DT/FSOFT - ©FPT SOFTWARE – Fresher Academy - Internal Use</a:t>
            </a:r>
            <a:endParaRPr lang="en-US" dirty="0"/>
          </a:p>
        </p:txBody>
      </p:sp>
      <p:sp>
        <p:nvSpPr>
          <p:cNvPr id="5" name="Slide Number Placeholder 4"/>
          <p:cNvSpPr>
            <a:spLocks noGrp="1"/>
          </p:cNvSpPr>
          <p:nvPr>
            <p:ph type="sldNum" sz="quarter" idx="12"/>
          </p:nvPr>
        </p:nvSpPr>
        <p:spPr/>
        <p:txBody>
          <a:bodyPr/>
          <a:lstStyle/>
          <a:p>
            <a:fld id="{E3B08AF7-4237-6949-8335-F63F47C2C8CC}" type="slidenum">
              <a:rPr lang="en-US" smtClean="0"/>
              <a:t>8</a:t>
            </a:fld>
            <a:endParaRPr lang="en-US"/>
          </a:p>
        </p:txBody>
      </p:sp>
    </p:spTree>
    <p:extLst>
      <p:ext uri="{BB962C8B-B14F-4D97-AF65-F5344CB8AC3E}">
        <p14:creationId xmlns:p14="http://schemas.microsoft.com/office/powerpoint/2010/main" val="785639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7ED6F-16C3-C84C-98C4-B82D607A17DC}"/>
              </a:ext>
            </a:extLst>
          </p:cNvPr>
          <p:cNvSpPr>
            <a:spLocks noGrp="1"/>
          </p:cNvSpPr>
          <p:nvPr>
            <p:ph type="title"/>
          </p:nvPr>
        </p:nvSpPr>
        <p:spPr/>
        <p:txBody>
          <a:bodyPr/>
          <a:lstStyle/>
          <a:p>
            <a:r>
              <a:rPr lang="en-US" sz="2400" dirty="0"/>
              <a:t>if…else statement – Basic syntax</a:t>
            </a:r>
          </a:p>
        </p:txBody>
      </p:sp>
      <p:sp>
        <p:nvSpPr>
          <p:cNvPr id="4" name="Date Placeholder 3">
            <a:extLst>
              <a:ext uri="{FF2B5EF4-FFF2-40B4-BE49-F238E27FC236}">
                <a16:creationId xmlns:a16="http://schemas.microsoft.com/office/drawing/2014/main" id="{604F71AA-072B-5D43-A73E-B47565EF7CB1}"/>
              </a:ext>
            </a:extLst>
          </p:cNvPr>
          <p:cNvSpPr>
            <a:spLocks noGrp="1"/>
          </p:cNvSpPr>
          <p:nvPr>
            <p:ph type="dt" sz="half" idx="10"/>
          </p:nvPr>
        </p:nvSpPr>
        <p:spPr/>
        <p:txBody>
          <a:bodyPr/>
          <a:lstStyle/>
          <a:p>
            <a:fld id="{1F45074E-53EC-4432-BF9B-A29996D62E7F}" type="datetime1">
              <a:rPr lang="en-US" smtClean="0"/>
              <a:t>7/16/20</a:t>
            </a:fld>
            <a:endParaRPr lang="en-US"/>
          </a:p>
        </p:txBody>
      </p:sp>
      <p:sp>
        <p:nvSpPr>
          <p:cNvPr id="5" name="Footer Placeholder 4">
            <a:extLst>
              <a:ext uri="{FF2B5EF4-FFF2-40B4-BE49-F238E27FC236}">
                <a16:creationId xmlns:a16="http://schemas.microsoft.com/office/drawing/2014/main" id="{6AC681FF-D30D-5B43-AD50-A20D19C952B1}"/>
              </a:ext>
            </a:extLst>
          </p:cNvPr>
          <p:cNvSpPr>
            <a:spLocks noGrp="1"/>
          </p:cNvSpPr>
          <p:nvPr>
            <p:ph type="ftr" sz="quarter" idx="11"/>
          </p:nvPr>
        </p:nvSpPr>
        <p:spPr/>
        <p:txBody>
          <a:bodyPr/>
          <a:lstStyle/>
          <a:p>
            <a:r>
              <a:rPr lang="en-US"/>
              <a:t>09e-BM/DT/FSOFT - ©FPT SOFTWARE – Fresher Academy - Internal Use</a:t>
            </a:r>
          </a:p>
        </p:txBody>
      </p:sp>
      <p:sp>
        <p:nvSpPr>
          <p:cNvPr id="6" name="Slide Number Placeholder 5">
            <a:extLst>
              <a:ext uri="{FF2B5EF4-FFF2-40B4-BE49-F238E27FC236}">
                <a16:creationId xmlns:a16="http://schemas.microsoft.com/office/drawing/2014/main" id="{4070F761-E775-8B4E-80AB-064C1B7812E4}"/>
              </a:ext>
            </a:extLst>
          </p:cNvPr>
          <p:cNvSpPr>
            <a:spLocks noGrp="1"/>
          </p:cNvSpPr>
          <p:nvPr>
            <p:ph type="sldNum" sz="quarter" idx="12"/>
          </p:nvPr>
        </p:nvSpPr>
        <p:spPr/>
        <p:txBody>
          <a:bodyPr/>
          <a:lstStyle/>
          <a:p>
            <a:fld id="{E3B08AF7-4237-6949-8335-F63F47C2C8CC}" type="slidenum">
              <a:rPr lang="en-US" smtClean="0"/>
              <a:t>9</a:t>
            </a:fld>
            <a:endParaRPr lang="en-US"/>
          </a:p>
        </p:txBody>
      </p:sp>
      <p:sp>
        <p:nvSpPr>
          <p:cNvPr id="7" name="Content Placeholder 6">
            <a:extLst>
              <a:ext uri="{FF2B5EF4-FFF2-40B4-BE49-F238E27FC236}">
                <a16:creationId xmlns:a16="http://schemas.microsoft.com/office/drawing/2014/main" id="{2C6BB176-5148-A34F-BC3F-0F72DAFAAA16}"/>
              </a:ext>
            </a:extLst>
          </p:cNvPr>
          <p:cNvSpPr>
            <a:spLocks noGrp="1"/>
          </p:cNvSpPr>
          <p:nvPr>
            <p:ph idx="1"/>
          </p:nvPr>
        </p:nvSpPr>
        <p:spPr/>
        <p:txBody>
          <a:bodyPr>
            <a:normAutofit/>
          </a:bodyPr>
          <a:lstStyle/>
          <a:p>
            <a:r>
              <a:rPr lang="en-US" dirty="0">
                <a:solidFill>
                  <a:srgbClr val="333333"/>
                </a:solidFill>
              </a:rPr>
              <a:t>Let's look at by far the most common type of conditional statement you'll use in JavaScript — the humble </a:t>
            </a:r>
            <a:r>
              <a:rPr lang="en-US" dirty="0">
                <a:solidFill>
                  <a:srgbClr val="285C76"/>
                </a:solidFill>
                <a:hlinkClick r:id="rId3">
                  <a:extLst>
                    <a:ext uri="{A12FA001-AC4F-418D-AE19-62706E023703}">
                      <ahyp:hlinkClr xmlns:ahyp="http://schemas.microsoft.com/office/drawing/2018/hyperlinkcolor" val="tx"/>
                    </a:ext>
                  </a:extLst>
                </a:hlinkClick>
              </a:rPr>
              <a:t>if...else</a:t>
            </a:r>
            <a:r>
              <a:rPr lang="en-US" dirty="0">
                <a:solidFill>
                  <a:srgbClr val="3D7E9A"/>
                </a:solidFill>
                <a:hlinkClick r:id="rId3">
                  <a:extLst>
                    <a:ext uri="{A12FA001-AC4F-418D-AE19-62706E023703}">
                      <ahyp:hlinkClr xmlns:ahyp="http://schemas.microsoft.com/office/drawing/2018/hyperlinkcolor" val="tx"/>
                    </a:ext>
                  </a:extLst>
                </a:hlinkClick>
              </a:rPr>
              <a:t> statement</a:t>
            </a:r>
            <a:r>
              <a:rPr lang="en-US" dirty="0">
                <a:solidFill>
                  <a:srgbClr val="333333"/>
                </a:solidFill>
              </a:rPr>
              <a:t>.</a:t>
            </a:r>
          </a:p>
          <a:p>
            <a:r>
              <a:rPr lang="en-US" dirty="0">
                <a:solidFill>
                  <a:srgbClr val="333333"/>
                </a:solidFill>
              </a:rPr>
              <a:t>Basic if...else syntax looks like the following in </a:t>
            </a:r>
            <a:r>
              <a:rPr lang="en-US" dirty="0">
                <a:solidFill>
                  <a:srgbClr val="3D7E9A"/>
                </a:solidFill>
                <a:hlinkClick r:id="rId4">
                  <a:extLst>
                    <a:ext uri="{A12FA001-AC4F-418D-AE19-62706E023703}">
                      <ahyp:hlinkClr xmlns:ahyp="http://schemas.microsoft.com/office/drawing/2018/hyperlinkcolor" val="tx"/>
                    </a:ext>
                  </a:extLst>
                </a:hlinkClick>
              </a:rPr>
              <a:t>pseudocode</a:t>
            </a:r>
            <a:r>
              <a:rPr lang="en-US" dirty="0">
                <a:solidFill>
                  <a:srgbClr val="333333"/>
                </a:solidFill>
              </a:rPr>
              <a:t>:</a:t>
            </a:r>
          </a:p>
          <a:p>
            <a:pPr marL="0" indent="0">
              <a:buNone/>
            </a:pPr>
            <a:br>
              <a:rPr lang="en-US" dirty="0"/>
            </a:br>
            <a:br>
              <a:rPr lang="en-US" dirty="0"/>
            </a:br>
            <a:br>
              <a:rPr lang="en-US" dirty="0"/>
            </a:br>
            <a:endParaRPr lang="en-US" dirty="0"/>
          </a:p>
        </p:txBody>
      </p:sp>
      <p:pic>
        <p:nvPicPr>
          <p:cNvPr id="3" name="Picture 2">
            <a:extLst>
              <a:ext uri="{FF2B5EF4-FFF2-40B4-BE49-F238E27FC236}">
                <a16:creationId xmlns:a16="http://schemas.microsoft.com/office/drawing/2014/main" id="{7E561F0B-2EC6-D74E-A152-C099C9ED8550}"/>
              </a:ext>
            </a:extLst>
          </p:cNvPr>
          <p:cNvPicPr>
            <a:picLocks noChangeAspect="1"/>
          </p:cNvPicPr>
          <p:nvPr/>
        </p:nvPicPr>
        <p:blipFill>
          <a:blip r:embed="rId5"/>
          <a:stretch>
            <a:fillRect/>
          </a:stretch>
        </p:blipFill>
        <p:spPr>
          <a:xfrm>
            <a:off x="1859358" y="2533142"/>
            <a:ext cx="5461000" cy="1930400"/>
          </a:xfrm>
          <a:prstGeom prst="rect">
            <a:avLst/>
          </a:prstGeom>
        </p:spPr>
      </p:pic>
    </p:spTree>
    <p:extLst>
      <p:ext uri="{BB962C8B-B14F-4D97-AF65-F5344CB8AC3E}">
        <p14:creationId xmlns:p14="http://schemas.microsoft.com/office/powerpoint/2010/main" val="1322820842"/>
      </p:ext>
    </p:extLst>
  </p:cSld>
  <p:clrMapOvr>
    <a:masterClrMapping/>
  </p:clrMapOvr>
</p:sld>
</file>

<file path=ppt/theme/theme1.xml><?xml version="1.0" encoding="utf-8"?>
<a:theme xmlns:a="http://schemas.openxmlformats.org/drawingml/2006/main" name="Template_Internal_Cours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Template_Internal_Course</Template>
  <TotalTime>7818</TotalTime>
  <Words>3410</Words>
  <Application>Microsoft Macintosh PowerPoint</Application>
  <PresentationFormat>On-screen Show (16:9)</PresentationFormat>
  <Paragraphs>342</Paragraphs>
  <Slides>36</Slides>
  <Notes>35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Arial</vt:lpstr>
      <vt:lpstr>Calibri</vt:lpstr>
      <vt:lpstr>Wingdings</vt:lpstr>
      <vt:lpstr>x-locale-heading-primary</vt:lpstr>
      <vt:lpstr>Template_Internal_Course</vt:lpstr>
      <vt:lpstr>JavaScript Essentials</vt:lpstr>
      <vt:lpstr>Table of Contents</vt:lpstr>
      <vt:lpstr>Lesson Objectives</vt:lpstr>
      <vt:lpstr>Overview – What is a condition?</vt:lpstr>
      <vt:lpstr>Overview – What is a condition?</vt:lpstr>
      <vt:lpstr>Overview – What is a condition?</vt:lpstr>
      <vt:lpstr>Overview – Summary</vt:lpstr>
      <vt:lpstr>if…else statement </vt:lpstr>
      <vt:lpstr>if…else statement – Basic syntax</vt:lpstr>
      <vt:lpstr>if…else statement – Basic syntax</vt:lpstr>
      <vt:lpstr>if…else statement – Basic syntax</vt:lpstr>
      <vt:lpstr>if…else statement – Basic syntax</vt:lpstr>
      <vt:lpstr>if…else statement – Basic syntax</vt:lpstr>
      <vt:lpstr>if…else statement – Tip on condition</vt:lpstr>
      <vt:lpstr>if…else statement – Nesting if…else</vt:lpstr>
      <vt:lpstr>if…else statement – Logical operators</vt:lpstr>
      <vt:lpstr>if…else statement – Logical operators</vt:lpstr>
      <vt:lpstr>if…else statement – Logical operators</vt:lpstr>
      <vt:lpstr>if…else statement – Logical operators</vt:lpstr>
      <vt:lpstr>if…else statement – Logical operators</vt:lpstr>
      <vt:lpstr>if…else statement – Logical operators</vt:lpstr>
      <vt:lpstr>if…else statement – Logical operators</vt:lpstr>
      <vt:lpstr>if…else - Summary</vt:lpstr>
      <vt:lpstr>switch statement </vt:lpstr>
      <vt:lpstr>switch statement – Problem with if…else</vt:lpstr>
      <vt:lpstr>switch statement – For the rescue</vt:lpstr>
      <vt:lpstr>switch statement – For the rescue</vt:lpstr>
      <vt:lpstr>switch statement – For the rescue</vt:lpstr>
      <vt:lpstr>Practice 1:</vt:lpstr>
      <vt:lpstr>switch statement - Summary</vt:lpstr>
      <vt:lpstr>Ternary operator </vt:lpstr>
      <vt:lpstr>Ternary operator – Syntax</vt:lpstr>
      <vt:lpstr>Ternary operator – Example</vt:lpstr>
      <vt:lpstr>Practice 2</vt:lpstr>
      <vt:lpstr>Ternary operator - Summary</vt:lpstr>
      <vt:lpstr>Thank you</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Ly Tuan Linh (FHO.FWA)</dc:creator>
  <cp:lastModifiedBy>Tran Quang Duong (FA.HN)</cp:lastModifiedBy>
  <cp:revision>2829</cp:revision>
  <dcterms:created xsi:type="dcterms:W3CDTF">2015-08-31T01:44:46Z</dcterms:created>
  <dcterms:modified xsi:type="dcterms:W3CDTF">2020-07-16T09:35:18Z</dcterms:modified>
</cp:coreProperties>
</file>

<file path=docProps/thumbnail.jpeg>
</file>